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685" r:id="rId2"/>
    <p:sldId id="769" r:id="rId3"/>
    <p:sldId id="770" r:id="rId4"/>
    <p:sldId id="771" r:id="rId5"/>
    <p:sldId id="772" r:id="rId6"/>
    <p:sldId id="773" r:id="rId7"/>
    <p:sldId id="774" r:id="rId8"/>
    <p:sldId id="821" r:id="rId9"/>
    <p:sldId id="819" r:id="rId10"/>
    <p:sldId id="820" r:id="rId11"/>
    <p:sldId id="782" r:id="rId12"/>
    <p:sldId id="783" r:id="rId13"/>
    <p:sldId id="766" r:id="rId14"/>
    <p:sldId id="739" r:id="rId15"/>
    <p:sldId id="740" r:id="rId16"/>
    <p:sldId id="741" r:id="rId17"/>
    <p:sldId id="742" r:id="rId18"/>
    <p:sldId id="832" r:id="rId19"/>
    <p:sldId id="834" r:id="rId20"/>
    <p:sldId id="853" r:id="rId21"/>
    <p:sldId id="833" r:id="rId22"/>
    <p:sldId id="743" r:id="rId23"/>
    <p:sldId id="744" r:id="rId24"/>
    <p:sldId id="869" r:id="rId25"/>
    <p:sldId id="845" r:id="rId26"/>
    <p:sldId id="870" r:id="rId27"/>
    <p:sldId id="846" r:id="rId28"/>
    <p:sldId id="758" r:id="rId29"/>
    <p:sldId id="847" r:id="rId30"/>
    <p:sldId id="854" r:id="rId31"/>
    <p:sldId id="759" r:id="rId32"/>
    <p:sldId id="745" r:id="rId33"/>
    <p:sldId id="848" r:id="rId34"/>
    <p:sldId id="888" r:id="rId35"/>
    <p:sldId id="889" r:id="rId36"/>
    <p:sldId id="890" r:id="rId37"/>
    <p:sldId id="891" r:id="rId38"/>
    <p:sldId id="892" r:id="rId39"/>
    <p:sldId id="893" r:id="rId40"/>
    <p:sldId id="894" r:id="rId41"/>
    <p:sldId id="895" r:id="rId42"/>
    <p:sldId id="896" r:id="rId43"/>
    <p:sldId id="897" r:id="rId44"/>
    <p:sldId id="898" r:id="rId45"/>
    <p:sldId id="767" r:id="rId46"/>
  </p:sldIdLst>
  <p:sldSz cx="9144000" cy="6858000" type="screen4x3"/>
  <p:notesSz cx="6797675" cy="9926638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200" i="1" kern="1200">
        <a:solidFill>
          <a:schemeClr val="bg1"/>
        </a:solidFill>
        <a:latin typeface="Myriad Web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200" i="1" kern="1200">
        <a:solidFill>
          <a:schemeClr val="bg1"/>
        </a:solidFill>
        <a:latin typeface="Myriad Web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200" i="1" kern="1200">
        <a:solidFill>
          <a:schemeClr val="bg1"/>
        </a:solidFill>
        <a:latin typeface="Myriad Web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200" i="1" kern="1200">
        <a:solidFill>
          <a:schemeClr val="bg1"/>
        </a:solidFill>
        <a:latin typeface="Myriad Web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200" i="1" kern="1200">
        <a:solidFill>
          <a:schemeClr val="bg1"/>
        </a:solidFill>
        <a:latin typeface="Myriad Web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CCFF"/>
    <a:srgbClr val="5F5F5F"/>
    <a:srgbClr val="808080"/>
    <a:srgbClr val="B2B2B2"/>
    <a:srgbClr val="DDDDDD"/>
    <a:srgbClr val="A50021"/>
    <a:srgbClr val="FF66FF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-368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handoutMaster" Target="handoutMasters/handout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952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952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952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i="0" smtClean="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AF9E91C3-9C70-D144-96C8-A0343718813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339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4340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65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i="0" smtClean="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2F89412D-9585-A144-B618-02E869506D3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660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5837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7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/>
            <a:fld id="{4EE8EC06-5F23-FC40-8857-C8544E27EF6C}" type="slidenum">
              <a:rPr lang="en-GB" sz="1200" i="0">
                <a:solidFill>
                  <a:schemeClr val="tx1"/>
                </a:solidFill>
                <a:latin typeface="Arial" charset="0"/>
              </a:rPr>
              <a:pPr eaLnBrk="1" hangingPunct="1"/>
              <a:t>24</a:t>
            </a:fld>
            <a:endParaRPr lang="en-GB" sz="1200" i="0">
              <a:solidFill>
                <a:schemeClr val="tx1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/>
            <a:fld id="{5B754F9A-DE7D-1F4D-A233-3C57CDADFCC6}" type="slidenum">
              <a:rPr lang="en-GB" sz="1200" i="0">
                <a:solidFill>
                  <a:schemeClr val="tx1"/>
                </a:solidFill>
                <a:latin typeface="Arial" charset="0"/>
              </a:rPr>
              <a:pPr eaLnBrk="1" hangingPunct="1"/>
              <a:t>45</a:t>
            </a:fld>
            <a:endParaRPr lang="en-GB" sz="1200" i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9634" name="Rectangle 2"/>
          <p:cNvSpPr>
            <a:spLocks noRot="1" noChangeArrowheads="1" noTextEdit="1"/>
          </p:cNvSpPr>
          <p:nvPr>
            <p:ph type="sldImg"/>
          </p:nvPr>
        </p:nvSpPr>
        <p:spPr>
          <a:xfrm>
            <a:off x="898525" y="769938"/>
            <a:ext cx="4933950" cy="3700462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8213" y="4705350"/>
            <a:ext cx="4927600" cy="44704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879598-45C4-4042-A457-F1DD431BC6A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179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885CEC-1161-7740-A1A1-62FCFD12422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3186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411243-7BEC-D343-B9F1-D86630B480D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37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C49F84-18A4-D243-94C1-B9353B83FA3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317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F0533A-2A76-064B-A775-B2E2201133D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020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20B556-7BC5-E54B-86D6-7D6FC26B854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206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A5BB91-1AF6-294A-876F-0D6B7B0A392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5971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5E528F-CB05-C544-8CE3-4ADE9DB905A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71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2BB49A-6859-BC43-8B9E-B5056E2E439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871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0F4B48-EE9B-474D-9FA2-D40CCAA2859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098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C4907A-E0B0-7C43-828F-2A622A9DEDF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0124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i="0" smtClean="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28340E9D-CAB7-904A-865F-CF0378E0EDF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oleObject" Target="../embeddings/oleObject4.bin"/><Relationship Id="rId5" Type="http://schemas.openxmlformats.org/officeDocument/2006/relationships/image" Target="../media/image2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oleObject" Target="../embeddings/oleObject5.bin"/><Relationship Id="rId5" Type="http://schemas.openxmlformats.org/officeDocument/2006/relationships/image" Target="../media/image2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oleObject" Target="../embeddings/oleObject6.bin"/><Relationship Id="rId5" Type="http://schemas.openxmlformats.org/officeDocument/2006/relationships/image" Target="../media/image2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wmf"/><Relationship Id="rId5" Type="http://schemas.openxmlformats.org/officeDocument/2006/relationships/image" Target="../media/image7.w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wmf"/><Relationship Id="rId5" Type="http://schemas.openxmlformats.org/officeDocument/2006/relationships/image" Target="../media/image7.w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wmf"/><Relationship Id="rId5" Type="http://schemas.openxmlformats.org/officeDocument/2006/relationships/image" Target="../media/image7.w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6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5.jpeg"/><Relationship Id="rId5" Type="http://schemas.openxmlformats.org/officeDocument/2006/relationships/image" Target="../media/image16.jpeg"/><Relationship Id="rId6" Type="http://schemas.openxmlformats.org/officeDocument/2006/relationships/image" Target="../media/image12.jpeg"/><Relationship Id="rId7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5.jpeg"/><Relationship Id="rId5" Type="http://schemas.openxmlformats.org/officeDocument/2006/relationships/image" Target="../media/image16.jpeg"/><Relationship Id="rId6" Type="http://schemas.openxmlformats.org/officeDocument/2006/relationships/image" Target="../media/image12.jpeg"/><Relationship Id="rId7" Type="http://schemas.openxmlformats.org/officeDocument/2006/relationships/image" Target="../media/image13.jpeg"/><Relationship Id="rId8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5.jpeg"/><Relationship Id="rId5" Type="http://schemas.openxmlformats.org/officeDocument/2006/relationships/image" Target="../media/image16.jpeg"/><Relationship Id="rId6" Type="http://schemas.openxmlformats.org/officeDocument/2006/relationships/image" Target="../media/image17.jpeg"/><Relationship Id="rId7" Type="http://schemas.openxmlformats.org/officeDocument/2006/relationships/image" Target="../media/image18.jpeg"/><Relationship Id="rId8" Type="http://schemas.openxmlformats.org/officeDocument/2006/relationships/image" Target="../media/image12.jpeg"/><Relationship Id="rId9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5.jpeg"/><Relationship Id="rId5" Type="http://schemas.openxmlformats.org/officeDocument/2006/relationships/image" Target="../media/image16.jpeg"/><Relationship Id="rId6" Type="http://schemas.openxmlformats.org/officeDocument/2006/relationships/image" Target="../media/image17.jpeg"/><Relationship Id="rId7" Type="http://schemas.openxmlformats.org/officeDocument/2006/relationships/image" Target="../media/image18.jpeg"/><Relationship Id="rId8" Type="http://schemas.openxmlformats.org/officeDocument/2006/relationships/image" Target="../media/image19.jpeg"/><Relationship Id="rId9" Type="http://schemas.openxmlformats.org/officeDocument/2006/relationships/image" Target="../media/image12.jpeg"/><Relationship Id="rId10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7.jpeg"/><Relationship Id="rId5" Type="http://schemas.openxmlformats.org/officeDocument/2006/relationships/image" Target="../media/image18.jpeg"/><Relationship Id="rId6" Type="http://schemas.openxmlformats.org/officeDocument/2006/relationships/image" Target="../media/image19.jpeg"/><Relationship Id="rId7" Type="http://schemas.openxmlformats.org/officeDocument/2006/relationships/image" Target="../media/image12.jpeg"/><Relationship Id="rId8" Type="http://schemas.openxmlformats.org/officeDocument/2006/relationships/image" Target="../media/image13.jpeg"/><Relationship Id="rId9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7.jpeg"/><Relationship Id="rId5" Type="http://schemas.openxmlformats.org/officeDocument/2006/relationships/image" Target="../media/image18.jpeg"/><Relationship Id="rId6" Type="http://schemas.openxmlformats.org/officeDocument/2006/relationships/image" Target="../media/image19.jpeg"/><Relationship Id="rId7" Type="http://schemas.openxmlformats.org/officeDocument/2006/relationships/image" Target="../media/image12.jpeg"/><Relationship Id="rId8" Type="http://schemas.openxmlformats.org/officeDocument/2006/relationships/image" Target="../media/image13.jpeg"/><Relationship Id="rId9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2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oleObject" Target="../embeddings/oleObject2.bin"/><Relationship Id="rId5" Type="http://schemas.openxmlformats.org/officeDocument/2006/relationships/image" Target="../media/image2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oleObject" Target="../embeddings/oleObject3.bin"/><Relationship Id="rId5" Type="http://schemas.openxmlformats.org/officeDocument/2006/relationships/image" Target="../media/image2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r="13141" b="14539"/>
          <a:stretch>
            <a:fillRect/>
          </a:stretch>
        </p:blipFill>
        <p:spPr bwMode="auto">
          <a:xfrm>
            <a:off x="5076825" y="5300663"/>
            <a:ext cx="4067175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0" name="Text Box 3"/>
          <p:cNvSpPr txBox="1">
            <a:spLocks noChangeArrowheads="1"/>
          </p:cNvSpPr>
          <p:nvPr/>
        </p:nvSpPr>
        <p:spPr bwMode="auto">
          <a:xfrm>
            <a:off x="590550" y="2544763"/>
            <a:ext cx="16541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strip clothes</a:t>
            </a:r>
          </a:p>
        </p:txBody>
      </p:sp>
      <p:sp>
        <p:nvSpPr>
          <p:cNvPr id="43011" name="Text Box 4"/>
          <p:cNvSpPr txBox="1">
            <a:spLocks noChangeArrowheads="1"/>
          </p:cNvSpPr>
          <p:nvPr/>
        </p:nvSpPr>
        <p:spPr bwMode="auto">
          <a:xfrm>
            <a:off x="2659063" y="2544763"/>
            <a:ext cx="145256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clean bum</a:t>
            </a:r>
          </a:p>
        </p:txBody>
      </p:sp>
      <p:sp>
        <p:nvSpPr>
          <p:cNvPr id="43012" name="Text Box 5"/>
          <p:cNvSpPr txBox="1">
            <a:spLocks noChangeArrowheads="1"/>
          </p:cNvSpPr>
          <p:nvPr/>
        </p:nvSpPr>
        <p:spPr bwMode="auto">
          <a:xfrm>
            <a:off x="4337050" y="2544763"/>
            <a:ext cx="812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open</a:t>
            </a:r>
          </a:p>
        </p:txBody>
      </p:sp>
      <p:sp>
        <p:nvSpPr>
          <p:cNvPr id="43013" name="Text Box 6"/>
          <p:cNvSpPr txBox="1">
            <a:spLocks noChangeArrowheads="1"/>
          </p:cNvSpPr>
          <p:nvPr/>
        </p:nvSpPr>
        <p:spPr bwMode="auto">
          <a:xfrm>
            <a:off x="5272088" y="2544763"/>
            <a:ext cx="161448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place under</a:t>
            </a:r>
          </a:p>
        </p:txBody>
      </p:sp>
      <p:sp>
        <p:nvSpPr>
          <p:cNvPr id="43014" name="Text Box 7"/>
          <p:cNvSpPr txBox="1">
            <a:spLocks noChangeArrowheads="1"/>
          </p:cNvSpPr>
          <p:nvPr/>
        </p:nvSpPr>
        <p:spPr bwMode="auto">
          <a:xfrm>
            <a:off x="7137400" y="2544763"/>
            <a:ext cx="15065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close studs</a:t>
            </a:r>
          </a:p>
        </p:txBody>
      </p:sp>
      <p:sp>
        <p:nvSpPr>
          <p:cNvPr id="43015" name="Text Box 8"/>
          <p:cNvSpPr txBox="1">
            <a:spLocks noChangeArrowheads="1"/>
          </p:cNvSpPr>
          <p:nvPr/>
        </p:nvSpPr>
        <p:spPr bwMode="auto">
          <a:xfrm>
            <a:off x="1487488" y="1341438"/>
            <a:ext cx="19621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infant </a:t>
            </a:r>
          </a:p>
        </p:txBody>
      </p:sp>
      <p:sp>
        <p:nvSpPr>
          <p:cNvPr id="43016" name="Text Box 9"/>
          <p:cNvSpPr txBox="1">
            <a:spLocks noChangeArrowheads="1"/>
          </p:cNvSpPr>
          <p:nvPr/>
        </p:nvSpPr>
        <p:spPr bwMode="auto">
          <a:xfrm>
            <a:off x="3768725" y="1341438"/>
            <a:ext cx="1960563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nappy</a:t>
            </a:r>
          </a:p>
        </p:txBody>
      </p:sp>
      <p:sp>
        <p:nvSpPr>
          <p:cNvPr id="43017" name="Text Box 10"/>
          <p:cNvSpPr txBox="1">
            <a:spLocks noChangeArrowheads="1"/>
          </p:cNvSpPr>
          <p:nvPr/>
        </p:nvSpPr>
        <p:spPr bwMode="auto">
          <a:xfrm>
            <a:off x="6273800" y="1341438"/>
            <a:ext cx="13160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assemble</a:t>
            </a:r>
          </a:p>
        </p:txBody>
      </p:sp>
      <p:sp>
        <p:nvSpPr>
          <p:cNvPr id="43018" name="Line 11"/>
          <p:cNvSpPr>
            <a:spLocks noChangeShapeType="1"/>
          </p:cNvSpPr>
          <p:nvPr/>
        </p:nvSpPr>
        <p:spPr bwMode="auto">
          <a:xfrm flipV="1">
            <a:off x="1547813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19" name="Line 12"/>
          <p:cNvSpPr>
            <a:spLocks noChangeShapeType="1"/>
          </p:cNvSpPr>
          <p:nvPr/>
        </p:nvSpPr>
        <p:spPr bwMode="auto">
          <a:xfrm flipH="1" flipV="1">
            <a:off x="24828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20" name="Line 13"/>
          <p:cNvSpPr>
            <a:spLocks noChangeShapeType="1"/>
          </p:cNvSpPr>
          <p:nvPr/>
        </p:nvSpPr>
        <p:spPr bwMode="auto">
          <a:xfrm flipV="1">
            <a:off x="60134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21" name="Line 14"/>
          <p:cNvSpPr>
            <a:spLocks noChangeShapeType="1"/>
          </p:cNvSpPr>
          <p:nvPr/>
        </p:nvSpPr>
        <p:spPr bwMode="auto">
          <a:xfrm flipH="1" flipV="1">
            <a:off x="6948488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22" name="Line 15"/>
          <p:cNvSpPr>
            <a:spLocks noChangeShapeType="1"/>
          </p:cNvSpPr>
          <p:nvPr/>
        </p:nvSpPr>
        <p:spPr bwMode="auto">
          <a:xfrm flipH="1" flipV="1">
            <a:off x="4786313" y="1844675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23" name="Line 16"/>
          <p:cNvSpPr>
            <a:spLocks noChangeShapeType="1"/>
          </p:cNvSpPr>
          <p:nvPr/>
        </p:nvSpPr>
        <p:spPr bwMode="auto">
          <a:xfrm flipH="1" flipV="1">
            <a:off x="471963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24" name="Line 17"/>
          <p:cNvSpPr>
            <a:spLocks noChangeShapeType="1"/>
          </p:cNvSpPr>
          <p:nvPr/>
        </p:nvSpPr>
        <p:spPr bwMode="auto">
          <a:xfrm flipV="1">
            <a:off x="292258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25" name="Line 18"/>
          <p:cNvSpPr>
            <a:spLocks noChangeShapeType="1"/>
          </p:cNvSpPr>
          <p:nvPr/>
        </p:nvSpPr>
        <p:spPr bwMode="auto">
          <a:xfrm flipH="1" flipV="1">
            <a:off x="4716463" y="476250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26" name="Text Box 19"/>
          <p:cNvSpPr txBox="1">
            <a:spLocks noChangeArrowheads="1"/>
          </p:cNvSpPr>
          <p:nvPr/>
        </p:nvSpPr>
        <p:spPr bwMode="auto">
          <a:xfrm>
            <a:off x="3781425" y="188913"/>
            <a:ext cx="1908175" cy="42703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change nappy</a:t>
            </a:r>
          </a:p>
        </p:txBody>
      </p:sp>
      <p:sp>
        <p:nvSpPr>
          <p:cNvPr id="43027" name="Rectangle 20"/>
          <p:cNvSpPr>
            <a:spLocks noChangeArrowheads="1"/>
          </p:cNvSpPr>
          <p:nvPr/>
        </p:nvSpPr>
        <p:spPr bwMode="auto">
          <a:xfrm>
            <a:off x="179388" y="4154488"/>
            <a:ext cx="91122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i="0"/>
              <a:t>… [reach-left-hand X] [left-wholehand-grasp X] [right-wholehand-grasp …</a:t>
            </a:r>
          </a:p>
        </p:txBody>
      </p:sp>
      <p:sp>
        <p:nvSpPr>
          <p:cNvPr id="43028" name="Rectangle 21"/>
          <p:cNvSpPr>
            <a:spLocks noChangeArrowheads="1"/>
          </p:cNvSpPr>
          <p:nvPr/>
        </p:nvSpPr>
        <p:spPr bwMode="auto">
          <a:xfrm>
            <a:off x="250825" y="3386138"/>
            <a:ext cx="8591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sz="2400" i="0">
                <a:sym typeface="Ipa-sams Uclphon1 SILSophiaL" charset="0"/>
              </a:rPr>
              <a:t>… /reach X/ /grasp X/ /grasp Y/  /pull Y/ /scoop X/ /Y out of X/ …</a:t>
            </a:r>
          </a:p>
        </p:txBody>
      </p:sp>
      <p:graphicFrame>
        <p:nvGraphicFramePr>
          <p:cNvPr id="43029" name="Object 2"/>
          <p:cNvGraphicFramePr>
            <a:graphicFrameLocks noChangeAspect="1"/>
          </p:cNvGraphicFramePr>
          <p:nvPr/>
        </p:nvGraphicFramePr>
        <p:xfrm>
          <a:off x="0" y="4826000"/>
          <a:ext cx="5940425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8" name="Image" r:id="rId4" imgW="7504762" imgH="2031746" progId="Photoshop.Image.9">
                  <p:embed/>
                </p:oleObj>
              </mc:Choice>
              <mc:Fallback>
                <p:oleObj name="Image" r:id="rId4" imgW="7504762" imgH="2031746" progId="Photoshop.Image.9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076"/>
                      <a:stretch>
                        <a:fillRect/>
                      </a:stretch>
                    </p:blipFill>
                    <p:spPr bwMode="auto">
                      <a:xfrm>
                        <a:off x="0" y="4826000"/>
                        <a:ext cx="5940425" cy="203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30" name="Rectangle 23"/>
          <p:cNvSpPr>
            <a:spLocks noChangeArrowheads="1"/>
          </p:cNvSpPr>
          <p:nvPr/>
        </p:nvSpPr>
        <p:spPr bwMode="auto">
          <a:xfrm>
            <a:off x="539750" y="6689725"/>
            <a:ext cx="541972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056" anchor="ctr">
            <a:spAutoFit/>
          </a:bodyPr>
          <a:lstStyle/>
          <a:p>
            <a:pPr algn="r"/>
            <a:r>
              <a:rPr lang="en-GB" sz="500" i="0">
                <a:solidFill>
                  <a:srgbClr val="B2B2B2"/>
                </a:solidFill>
              </a:rPr>
              <a:t>Image adapted from: Rizzolatti, Giacomo, and Giuseppe Luppino. 2001. The Cortical Motor System. </a:t>
            </a:r>
            <a:r>
              <a:rPr lang="en-GB" sz="500">
                <a:solidFill>
                  <a:srgbClr val="B2B2B2"/>
                </a:solidFill>
              </a:rPr>
              <a:t>Neuron</a:t>
            </a:r>
            <a:r>
              <a:rPr lang="en-GB" sz="500" i="0">
                <a:solidFill>
                  <a:srgbClr val="B2B2B2"/>
                </a:solidFill>
              </a:rPr>
              <a:t> 31, no. 6 (September 27): 889-901. doi:10.1016/S0896-6273(01)00423-8. </a:t>
            </a:r>
          </a:p>
        </p:txBody>
      </p:sp>
      <p:sp>
        <p:nvSpPr>
          <p:cNvPr id="43031" name="AutoShape 24"/>
          <p:cNvSpPr>
            <a:spLocks noChangeArrowheads="1"/>
          </p:cNvSpPr>
          <p:nvPr/>
        </p:nvSpPr>
        <p:spPr bwMode="auto">
          <a:xfrm rot="-5400000">
            <a:off x="-488950" y="852488"/>
            <a:ext cx="1655763" cy="4651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plans</a:t>
            </a:r>
          </a:p>
        </p:txBody>
      </p:sp>
      <p:sp>
        <p:nvSpPr>
          <p:cNvPr id="43032" name="AutoShape 25"/>
          <p:cNvSpPr>
            <a:spLocks noChangeArrowheads="1"/>
          </p:cNvSpPr>
          <p:nvPr/>
        </p:nvSpPr>
        <p:spPr bwMode="auto">
          <a:xfrm rot="-5400000">
            <a:off x="-553244" y="3945732"/>
            <a:ext cx="1787525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motor action</a:t>
            </a:r>
          </a:p>
        </p:txBody>
      </p:sp>
      <p:sp>
        <p:nvSpPr>
          <p:cNvPr id="43033" name="AutoShape 26"/>
          <p:cNvSpPr>
            <a:spLocks noChangeArrowheads="1"/>
          </p:cNvSpPr>
          <p:nvPr/>
        </p:nvSpPr>
        <p:spPr bwMode="auto">
          <a:xfrm rot="-5400000">
            <a:off x="-211931" y="5549106"/>
            <a:ext cx="1104900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motion</a:t>
            </a:r>
          </a:p>
        </p:txBody>
      </p:sp>
      <p:sp>
        <p:nvSpPr>
          <p:cNvPr id="43034" name="AutoShape 27"/>
          <p:cNvSpPr>
            <a:spLocks noChangeArrowheads="1"/>
          </p:cNvSpPr>
          <p:nvPr/>
        </p:nvSpPr>
        <p:spPr bwMode="auto">
          <a:xfrm rot="-5400000">
            <a:off x="-200025" y="2368550"/>
            <a:ext cx="1081088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43035" name="AutoShape 28"/>
          <p:cNvSpPr>
            <a:spLocks noChangeArrowheads="1"/>
          </p:cNvSpPr>
          <p:nvPr/>
        </p:nvSpPr>
        <p:spPr bwMode="auto">
          <a:xfrm>
            <a:off x="5564188" y="2943225"/>
            <a:ext cx="3295650" cy="5032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sequential probabilities</a:t>
            </a:r>
          </a:p>
        </p:txBody>
      </p:sp>
      <p:grpSp>
        <p:nvGrpSpPr>
          <p:cNvPr id="43036" name="Group 29"/>
          <p:cNvGrpSpPr>
            <a:grpSpLocks/>
          </p:cNvGrpSpPr>
          <p:nvPr/>
        </p:nvGrpSpPr>
        <p:grpSpPr bwMode="auto">
          <a:xfrm>
            <a:off x="5508625" y="2852738"/>
            <a:ext cx="39688" cy="576262"/>
            <a:chOff x="3470" y="1797"/>
            <a:chExt cx="25" cy="363"/>
          </a:xfrm>
        </p:grpSpPr>
        <p:sp>
          <p:nvSpPr>
            <p:cNvPr id="43045" name="Line 30"/>
            <p:cNvSpPr>
              <a:spLocks noChangeShapeType="1"/>
            </p:cNvSpPr>
            <p:nvPr/>
          </p:nvSpPr>
          <p:spPr bwMode="auto">
            <a:xfrm>
              <a:off x="3495" y="1806"/>
              <a:ext cx="0" cy="35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3046" name="Line 31"/>
            <p:cNvSpPr>
              <a:spLocks noChangeShapeType="1"/>
            </p:cNvSpPr>
            <p:nvPr/>
          </p:nvSpPr>
          <p:spPr bwMode="auto">
            <a:xfrm>
              <a:off x="3470" y="1797"/>
              <a:ext cx="0" cy="354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 type="triangle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43037" name="AutoShape 32"/>
          <p:cNvSpPr>
            <a:spLocks noChangeArrowheads="1"/>
          </p:cNvSpPr>
          <p:nvPr/>
        </p:nvSpPr>
        <p:spPr bwMode="auto">
          <a:xfrm>
            <a:off x="5651500" y="4437063"/>
            <a:ext cx="3295650" cy="5032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motor emulation</a:t>
            </a:r>
          </a:p>
        </p:txBody>
      </p:sp>
      <p:grpSp>
        <p:nvGrpSpPr>
          <p:cNvPr id="43038" name="Group 33"/>
          <p:cNvGrpSpPr>
            <a:grpSpLocks/>
          </p:cNvGrpSpPr>
          <p:nvPr/>
        </p:nvGrpSpPr>
        <p:grpSpPr bwMode="auto">
          <a:xfrm>
            <a:off x="5580063" y="4221163"/>
            <a:ext cx="39687" cy="576262"/>
            <a:chOff x="3470" y="1797"/>
            <a:chExt cx="25" cy="363"/>
          </a:xfrm>
        </p:grpSpPr>
        <p:sp>
          <p:nvSpPr>
            <p:cNvPr id="43043" name="Line 34"/>
            <p:cNvSpPr>
              <a:spLocks noChangeShapeType="1"/>
            </p:cNvSpPr>
            <p:nvPr/>
          </p:nvSpPr>
          <p:spPr bwMode="auto">
            <a:xfrm>
              <a:off x="3495" y="1806"/>
              <a:ext cx="0" cy="35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3044" name="Line 35"/>
            <p:cNvSpPr>
              <a:spLocks noChangeShapeType="1"/>
            </p:cNvSpPr>
            <p:nvPr/>
          </p:nvSpPr>
          <p:spPr bwMode="auto">
            <a:xfrm>
              <a:off x="3470" y="1797"/>
              <a:ext cx="0" cy="354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 type="triangle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43039" name="AutoShape 36"/>
          <p:cNvSpPr>
            <a:spLocks noChangeArrowheads="1"/>
          </p:cNvSpPr>
          <p:nvPr/>
        </p:nvSpPr>
        <p:spPr bwMode="auto">
          <a:xfrm>
            <a:off x="5651500" y="1916113"/>
            <a:ext cx="3295650" cy="5032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hierarchical patterns</a:t>
            </a:r>
          </a:p>
        </p:txBody>
      </p:sp>
      <p:grpSp>
        <p:nvGrpSpPr>
          <p:cNvPr id="43040" name="Group 37"/>
          <p:cNvGrpSpPr>
            <a:grpSpLocks/>
          </p:cNvGrpSpPr>
          <p:nvPr/>
        </p:nvGrpSpPr>
        <p:grpSpPr bwMode="auto">
          <a:xfrm>
            <a:off x="5611813" y="1844675"/>
            <a:ext cx="39687" cy="576263"/>
            <a:chOff x="3470" y="1797"/>
            <a:chExt cx="25" cy="363"/>
          </a:xfrm>
        </p:grpSpPr>
        <p:sp>
          <p:nvSpPr>
            <p:cNvPr id="43041" name="Line 38"/>
            <p:cNvSpPr>
              <a:spLocks noChangeShapeType="1"/>
            </p:cNvSpPr>
            <p:nvPr/>
          </p:nvSpPr>
          <p:spPr bwMode="auto">
            <a:xfrm>
              <a:off x="3495" y="1806"/>
              <a:ext cx="0" cy="35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3042" name="Line 39"/>
            <p:cNvSpPr>
              <a:spLocks noChangeShapeType="1"/>
            </p:cNvSpPr>
            <p:nvPr/>
          </p:nvSpPr>
          <p:spPr bwMode="auto">
            <a:xfrm>
              <a:off x="3470" y="1797"/>
              <a:ext cx="0" cy="354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 type="triangle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r="13141" b="14539"/>
          <a:stretch>
            <a:fillRect/>
          </a:stretch>
        </p:blipFill>
        <p:spPr bwMode="auto">
          <a:xfrm>
            <a:off x="5076825" y="5300663"/>
            <a:ext cx="4067175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4" name="Text Box 3"/>
          <p:cNvSpPr txBox="1">
            <a:spLocks noChangeArrowheads="1"/>
          </p:cNvSpPr>
          <p:nvPr/>
        </p:nvSpPr>
        <p:spPr bwMode="auto">
          <a:xfrm>
            <a:off x="590550" y="2544763"/>
            <a:ext cx="16541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strip clothes</a:t>
            </a:r>
          </a:p>
        </p:txBody>
      </p:sp>
      <p:sp>
        <p:nvSpPr>
          <p:cNvPr id="44035" name="Text Box 4"/>
          <p:cNvSpPr txBox="1">
            <a:spLocks noChangeArrowheads="1"/>
          </p:cNvSpPr>
          <p:nvPr/>
        </p:nvSpPr>
        <p:spPr bwMode="auto">
          <a:xfrm>
            <a:off x="2659063" y="2544763"/>
            <a:ext cx="145256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clean bum</a:t>
            </a:r>
          </a:p>
        </p:txBody>
      </p:sp>
      <p:sp>
        <p:nvSpPr>
          <p:cNvPr id="44036" name="Text Box 5"/>
          <p:cNvSpPr txBox="1">
            <a:spLocks noChangeArrowheads="1"/>
          </p:cNvSpPr>
          <p:nvPr/>
        </p:nvSpPr>
        <p:spPr bwMode="auto">
          <a:xfrm>
            <a:off x="4337050" y="2544763"/>
            <a:ext cx="812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open</a:t>
            </a:r>
          </a:p>
        </p:txBody>
      </p:sp>
      <p:sp>
        <p:nvSpPr>
          <p:cNvPr id="44037" name="Text Box 6"/>
          <p:cNvSpPr txBox="1">
            <a:spLocks noChangeArrowheads="1"/>
          </p:cNvSpPr>
          <p:nvPr/>
        </p:nvSpPr>
        <p:spPr bwMode="auto">
          <a:xfrm>
            <a:off x="5272088" y="2544763"/>
            <a:ext cx="161448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place under</a:t>
            </a:r>
          </a:p>
        </p:txBody>
      </p:sp>
      <p:sp>
        <p:nvSpPr>
          <p:cNvPr id="44038" name="Text Box 7"/>
          <p:cNvSpPr txBox="1">
            <a:spLocks noChangeArrowheads="1"/>
          </p:cNvSpPr>
          <p:nvPr/>
        </p:nvSpPr>
        <p:spPr bwMode="auto">
          <a:xfrm>
            <a:off x="7137400" y="2544763"/>
            <a:ext cx="15065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close studs</a:t>
            </a:r>
          </a:p>
        </p:txBody>
      </p:sp>
      <p:sp>
        <p:nvSpPr>
          <p:cNvPr id="44039" name="Text Box 8"/>
          <p:cNvSpPr txBox="1">
            <a:spLocks noChangeArrowheads="1"/>
          </p:cNvSpPr>
          <p:nvPr/>
        </p:nvSpPr>
        <p:spPr bwMode="auto">
          <a:xfrm>
            <a:off x="1487488" y="1341438"/>
            <a:ext cx="19621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infant </a:t>
            </a:r>
          </a:p>
        </p:txBody>
      </p:sp>
      <p:sp>
        <p:nvSpPr>
          <p:cNvPr id="44040" name="Text Box 9"/>
          <p:cNvSpPr txBox="1">
            <a:spLocks noChangeArrowheads="1"/>
          </p:cNvSpPr>
          <p:nvPr/>
        </p:nvSpPr>
        <p:spPr bwMode="auto">
          <a:xfrm>
            <a:off x="3768725" y="1341438"/>
            <a:ext cx="1960563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nappy</a:t>
            </a:r>
          </a:p>
        </p:txBody>
      </p:sp>
      <p:sp>
        <p:nvSpPr>
          <p:cNvPr id="44041" name="Text Box 10"/>
          <p:cNvSpPr txBox="1">
            <a:spLocks noChangeArrowheads="1"/>
          </p:cNvSpPr>
          <p:nvPr/>
        </p:nvSpPr>
        <p:spPr bwMode="auto">
          <a:xfrm>
            <a:off x="6273800" y="1341438"/>
            <a:ext cx="13160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assemble</a:t>
            </a:r>
          </a:p>
        </p:txBody>
      </p:sp>
      <p:sp>
        <p:nvSpPr>
          <p:cNvPr id="44042" name="Line 11"/>
          <p:cNvSpPr>
            <a:spLocks noChangeShapeType="1"/>
          </p:cNvSpPr>
          <p:nvPr/>
        </p:nvSpPr>
        <p:spPr bwMode="auto">
          <a:xfrm flipV="1">
            <a:off x="1547813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4043" name="Line 12"/>
          <p:cNvSpPr>
            <a:spLocks noChangeShapeType="1"/>
          </p:cNvSpPr>
          <p:nvPr/>
        </p:nvSpPr>
        <p:spPr bwMode="auto">
          <a:xfrm flipH="1" flipV="1">
            <a:off x="24828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4044" name="Line 13"/>
          <p:cNvSpPr>
            <a:spLocks noChangeShapeType="1"/>
          </p:cNvSpPr>
          <p:nvPr/>
        </p:nvSpPr>
        <p:spPr bwMode="auto">
          <a:xfrm flipV="1">
            <a:off x="60134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4045" name="Line 14"/>
          <p:cNvSpPr>
            <a:spLocks noChangeShapeType="1"/>
          </p:cNvSpPr>
          <p:nvPr/>
        </p:nvSpPr>
        <p:spPr bwMode="auto">
          <a:xfrm flipH="1" flipV="1">
            <a:off x="6948488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4046" name="Line 15"/>
          <p:cNvSpPr>
            <a:spLocks noChangeShapeType="1"/>
          </p:cNvSpPr>
          <p:nvPr/>
        </p:nvSpPr>
        <p:spPr bwMode="auto">
          <a:xfrm flipH="1" flipV="1">
            <a:off x="4786313" y="1844675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4047" name="Line 16"/>
          <p:cNvSpPr>
            <a:spLocks noChangeShapeType="1"/>
          </p:cNvSpPr>
          <p:nvPr/>
        </p:nvSpPr>
        <p:spPr bwMode="auto">
          <a:xfrm flipH="1" flipV="1">
            <a:off x="471963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4048" name="Line 17"/>
          <p:cNvSpPr>
            <a:spLocks noChangeShapeType="1"/>
          </p:cNvSpPr>
          <p:nvPr/>
        </p:nvSpPr>
        <p:spPr bwMode="auto">
          <a:xfrm flipV="1">
            <a:off x="292258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4049" name="Line 18"/>
          <p:cNvSpPr>
            <a:spLocks noChangeShapeType="1"/>
          </p:cNvSpPr>
          <p:nvPr/>
        </p:nvSpPr>
        <p:spPr bwMode="auto">
          <a:xfrm flipH="1" flipV="1">
            <a:off x="4716463" y="476250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4050" name="Text Box 19"/>
          <p:cNvSpPr txBox="1">
            <a:spLocks noChangeArrowheads="1"/>
          </p:cNvSpPr>
          <p:nvPr/>
        </p:nvSpPr>
        <p:spPr bwMode="auto">
          <a:xfrm>
            <a:off x="3781425" y="188913"/>
            <a:ext cx="1908175" cy="42703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change nappy</a:t>
            </a:r>
          </a:p>
        </p:txBody>
      </p:sp>
      <p:sp>
        <p:nvSpPr>
          <p:cNvPr id="44051" name="Rectangle 20"/>
          <p:cNvSpPr>
            <a:spLocks noChangeArrowheads="1"/>
          </p:cNvSpPr>
          <p:nvPr/>
        </p:nvSpPr>
        <p:spPr bwMode="auto">
          <a:xfrm>
            <a:off x="179388" y="4154488"/>
            <a:ext cx="91122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i="0"/>
              <a:t>… [reach-left-hand X] [left-wholehand-grasp X] [right-wholehand-grasp …</a:t>
            </a:r>
          </a:p>
        </p:txBody>
      </p:sp>
      <p:sp>
        <p:nvSpPr>
          <p:cNvPr id="44052" name="Rectangle 21"/>
          <p:cNvSpPr>
            <a:spLocks noChangeArrowheads="1"/>
          </p:cNvSpPr>
          <p:nvPr/>
        </p:nvSpPr>
        <p:spPr bwMode="auto">
          <a:xfrm>
            <a:off x="250825" y="3386138"/>
            <a:ext cx="8591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sz="2400" i="0">
                <a:sym typeface="Ipa-sams Uclphon1 SILSophiaL" charset="0"/>
              </a:rPr>
              <a:t>… /reach X/ /grasp X/ /grasp Y/  /pull Y/ /scoop X/ /Y out of X/ …</a:t>
            </a:r>
          </a:p>
        </p:txBody>
      </p:sp>
      <p:graphicFrame>
        <p:nvGraphicFramePr>
          <p:cNvPr id="44053" name="Object 2"/>
          <p:cNvGraphicFramePr>
            <a:graphicFrameLocks noChangeAspect="1"/>
          </p:cNvGraphicFramePr>
          <p:nvPr/>
        </p:nvGraphicFramePr>
        <p:xfrm>
          <a:off x="0" y="4826000"/>
          <a:ext cx="5940425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5" name="Image" r:id="rId4" imgW="7504762" imgH="2031746" progId="Photoshop.Image.9">
                  <p:embed/>
                </p:oleObj>
              </mc:Choice>
              <mc:Fallback>
                <p:oleObj name="Image" r:id="rId4" imgW="7504762" imgH="2031746" progId="Photoshop.Image.9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076"/>
                      <a:stretch>
                        <a:fillRect/>
                      </a:stretch>
                    </p:blipFill>
                    <p:spPr bwMode="auto">
                      <a:xfrm>
                        <a:off x="0" y="4826000"/>
                        <a:ext cx="5940425" cy="203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54" name="Rectangle 23"/>
          <p:cNvSpPr>
            <a:spLocks noChangeArrowheads="1"/>
          </p:cNvSpPr>
          <p:nvPr/>
        </p:nvSpPr>
        <p:spPr bwMode="auto">
          <a:xfrm>
            <a:off x="539750" y="6689725"/>
            <a:ext cx="541972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056" anchor="ctr">
            <a:spAutoFit/>
          </a:bodyPr>
          <a:lstStyle/>
          <a:p>
            <a:pPr algn="r"/>
            <a:r>
              <a:rPr lang="en-GB" sz="500" i="0">
                <a:solidFill>
                  <a:srgbClr val="B2B2B2"/>
                </a:solidFill>
              </a:rPr>
              <a:t>Image adapted from: Rizzolatti, Giacomo, and Giuseppe Luppino. 2001. The Cortical Motor System. </a:t>
            </a:r>
            <a:r>
              <a:rPr lang="en-GB" sz="500">
                <a:solidFill>
                  <a:srgbClr val="B2B2B2"/>
                </a:solidFill>
              </a:rPr>
              <a:t>Neuron</a:t>
            </a:r>
            <a:r>
              <a:rPr lang="en-GB" sz="500" i="0">
                <a:solidFill>
                  <a:srgbClr val="B2B2B2"/>
                </a:solidFill>
              </a:rPr>
              <a:t> 31, no. 6 (September 27): 889-901. doi:10.1016/S0896-6273(01)00423-8. </a:t>
            </a:r>
          </a:p>
        </p:txBody>
      </p:sp>
      <p:sp>
        <p:nvSpPr>
          <p:cNvPr id="44055" name="AutoShape 24"/>
          <p:cNvSpPr>
            <a:spLocks noChangeArrowheads="1"/>
          </p:cNvSpPr>
          <p:nvPr/>
        </p:nvSpPr>
        <p:spPr bwMode="auto">
          <a:xfrm rot="-5400000">
            <a:off x="-488950" y="852488"/>
            <a:ext cx="1655763" cy="4651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plans</a:t>
            </a:r>
          </a:p>
        </p:txBody>
      </p:sp>
      <p:sp>
        <p:nvSpPr>
          <p:cNvPr id="44056" name="AutoShape 25"/>
          <p:cNvSpPr>
            <a:spLocks noChangeArrowheads="1"/>
          </p:cNvSpPr>
          <p:nvPr/>
        </p:nvSpPr>
        <p:spPr bwMode="auto">
          <a:xfrm rot="-5400000">
            <a:off x="-553244" y="3945732"/>
            <a:ext cx="1787525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motor action</a:t>
            </a:r>
          </a:p>
        </p:txBody>
      </p:sp>
      <p:sp>
        <p:nvSpPr>
          <p:cNvPr id="44057" name="AutoShape 26"/>
          <p:cNvSpPr>
            <a:spLocks noChangeArrowheads="1"/>
          </p:cNvSpPr>
          <p:nvPr/>
        </p:nvSpPr>
        <p:spPr bwMode="auto">
          <a:xfrm rot="-5400000">
            <a:off x="-211931" y="5549106"/>
            <a:ext cx="1104900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motion</a:t>
            </a:r>
          </a:p>
        </p:txBody>
      </p:sp>
      <p:sp>
        <p:nvSpPr>
          <p:cNvPr id="44058" name="AutoShape 27"/>
          <p:cNvSpPr>
            <a:spLocks noChangeArrowheads="1"/>
          </p:cNvSpPr>
          <p:nvPr/>
        </p:nvSpPr>
        <p:spPr bwMode="auto">
          <a:xfrm rot="-5400000">
            <a:off x="-200025" y="2368550"/>
            <a:ext cx="1081088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44059" name="AutoShape 32"/>
          <p:cNvSpPr>
            <a:spLocks noChangeArrowheads="1"/>
          </p:cNvSpPr>
          <p:nvPr/>
        </p:nvSpPr>
        <p:spPr bwMode="auto">
          <a:xfrm rot="-152475">
            <a:off x="250825" y="2997200"/>
            <a:ext cx="3217863" cy="525463"/>
          </a:xfrm>
          <a:prstGeom prst="roundRect">
            <a:avLst>
              <a:gd name="adj" fmla="val 25639"/>
            </a:avLst>
          </a:prstGeom>
          <a:solidFill>
            <a:schemeClr val="bg1"/>
          </a:solidFill>
          <a:ln w="38100">
            <a:solidFill>
              <a:srgbClr val="A5002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GB" i="0">
                <a:solidFill>
                  <a:schemeClr val="tx1"/>
                </a:solidFill>
              </a:rPr>
              <a:t>object-directed actions</a:t>
            </a:r>
          </a:p>
        </p:txBody>
      </p:sp>
      <p:sp>
        <p:nvSpPr>
          <p:cNvPr id="44060" name="AutoShape 33"/>
          <p:cNvSpPr>
            <a:spLocks noChangeArrowheads="1"/>
          </p:cNvSpPr>
          <p:nvPr/>
        </p:nvSpPr>
        <p:spPr bwMode="auto">
          <a:xfrm>
            <a:off x="684213" y="3429000"/>
            <a:ext cx="1223962" cy="431800"/>
          </a:xfrm>
          <a:prstGeom prst="roundRect">
            <a:avLst>
              <a:gd name="adj" fmla="val 16667"/>
            </a:avLst>
          </a:prstGeom>
          <a:solidFill>
            <a:srgbClr val="5F5F5F"/>
          </a:solidFill>
          <a:ln w="12700" cap="rnd">
            <a:solidFill>
              <a:srgbClr val="FFFF00"/>
            </a:solidFill>
            <a:prstDash val="sysDot"/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4061" name="AutoShape 34"/>
          <p:cNvSpPr>
            <a:spLocks noChangeArrowheads="1"/>
          </p:cNvSpPr>
          <p:nvPr/>
        </p:nvSpPr>
        <p:spPr bwMode="auto">
          <a:xfrm>
            <a:off x="1979613" y="3429000"/>
            <a:ext cx="1223962" cy="431800"/>
          </a:xfrm>
          <a:prstGeom prst="roundRect">
            <a:avLst>
              <a:gd name="adj" fmla="val 16667"/>
            </a:avLst>
          </a:prstGeom>
          <a:solidFill>
            <a:srgbClr val="5F5F5F"/>
          </a:solidFill>
          <a:ln w="12700" cap="rnd">
            <a:solidFill>
              <a:srgbClr val="FFFF00"/>
            </a:solidFill>
            <a:prstDash val="sysDot"/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4062" name="AutoShape 35"/>
          <p:cNvSpPr>
            <a:spLocks noChangeArrowheads="1"/>
          </p:cNvSpPr>
          <p:nvPr/>
        </p:nvSpPr>
        <p:spPr bwMode="auto">
          <a:xfrm>
            <a:off x="3276600" y="3429000"/>
            <a:ext cx="1223963" cy="431800"/>
          </a:xfrm>
          <a:prstGeom prst="roundRect">
            <a:avLst>
              <a:gd name="adj" fmla="val 16667"/>
            </a:avLst>
          </a:prstGeom>
          <a:solidFill>
            <a:srgbClr val="5F5F5F"/>
          </a:solidFill>
          <a:ln w="12700" cap="rnd">
            <a:solidFill>
              <a:srgbClr val="FFFF00"/>
            </a:solidFill>
            <a:prstDash val="sysDot"/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4063" name="Rectangle 36"/>
          <p:cNvSpPr>
            <a:spLocks noChangeArrowheads="1"/>
          </p:cNvSpPr>
          <p:nvPr/>
        </p:nvSpPr>
        <p:spPr bwMode="auto">
          <a:xfrm>
            <a:off x="250825" y="3386138"/>
            <a:ext cx="4264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sz="2400" i="0">
                <a:sym typeface="Ipa-sams Uclphon1 SILSophiaL" charset="0"/>
              </a:rPr>
              <a:t>… /reach X/ /grasp X/ /grasp Y/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r="13141" b="14539"/>
          <a:stretch>
            <a:fillRect/>
          </a:stretch>
        </p:blipFill>
        <p:spPr bwMode="auto">
          <a:xfrm>
            <a:off x="5076825" y="5300663"/>
            <a:ext cx="4067175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8" name="Text Box 3"/>
          <p:cNvSpPr txBox="1">
            <a:spLocks noChangeArrowheads="1"/>
          </p:cNvSpPr>
          <p:nvPr/>
        </p:nvSpPr>
        <p:spPr bwMode="auto">
          <a:xfrm>
            <a:off x="590550" y="2544763"/>
            <a:ext cx="16541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strip clothes</a:t>
            </a:r>
          </a:p>
        </p:txBody>
      </p:sp>
      <p:sp>
        <p:nvSpPr>
          <p:cNvPr id="45059" name="Text Box 4"/>
          <p:cNvSpPr txBox="1">
            <a:spLocks noChangeArrowheads="1"/>
          </p:cNvSpPr>
          <p:nvPr/>
        </p:nvSpPr>
        <p:spPr bwMode="auto">
          <a:xfrm>
            <a:off x="2659063" y="2544763"/>
            <a:ext cx="145256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clean bum</a:t>
            </a:r>
          </a:p>
        </p:txBody>
      </p:sp>
      <p:sp>
        <p:nvSpPr>
          <p:cNvPr id="45060" name="Text Box 5"/>
          <p:cNvSpPr txBox="1">
            <a:spLocks noChangeArrowheads="1"/>
          </p:cNvSpPr>
          <p:nvPr/>
        </p:nvSpPr>
        <p:spPr bwMode="auto">
          <a:xfrm>
            <a:off x="4337050" y="2544763"/>
            <a:ext cx="812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open</a:t>
            </a:r>
          </a:p>
        </p:txBody>
      </p:sp>
      <p:sp>
        <p:nvSpPr>
          <p:cNvPr id="45061" name="Text Box 6"/>
          <p:cNvSpPr txBox="1">
            <a:spLocks noChangeArrowheads="1"/>
          </p:cNvSpPr>
          <p:nvPr/>
        </p:nvSpPr>
        <p:spPr bwMode="auto">
          <a:xfrm>
            <a:off x="5272088" y="2544763"/>
            <a:ext cx="161448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place under</a:t>
            </a:r>
          </a:p>
        </p:txBody>
      </p:sp>
      <p:sp>
        <p:nvSpPr>
          <p:cNvPr id="45062" name="Text Box 7"/>
          <p:cNvSpPr txBox="1">
            <a:spLocks noChangeArrowheads="1"/>
          </p:cNvSpPr>
          <p:nvPr/>
        </p:nvSpPr>
        <p:spPr bwMode="auto">
          <a:xfrm>
            <a:off x="7137400" y="2544763"/>
            <a:ext cx="15065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close studs</a:t>
            </a:r>
          </a:p>
        </p:txBody>
      </p:sp>
      <p:sp>
        <p:nvSpPr>
          <p:cNvPr id="45063" name="Text Box 8"/>
          <p:cNvSpPr txBox="1">
            <a:spLocks noChangeArrowheads="1"/>
          </p:cNvSpPr>
          <p:nvPr/>
        </p:nvSpPr>
        <p:spPr bwMode="auto">
          <a:xfrm>
            <a:off x="1487488" y="1341438"/>
            <a:ext cx="19621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infant </a:t>
            </a:r>
          </a:p>
        </p:txBody>
      </p:sp>
      <p:sp>
        <p:nvSpPr>
          <p:cNvPr id="45064" name="Text Box 9"/>
          <p:cNvSpPr txBox="1">
            <a:spLocks noChangeArrowheads="1"/>
          </p:cNvSpPr>
          <p:nvPr/>
        </p:nvSpPr>
        <p:spPr bwMode="auto">
          <a:xfrm>
            <a:off x="3768725" y="1341438"/>
            <a:ext cx="1960563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nappy</a:t>
            </a:r>
          </a:p>
        </p:txBody>
      </p:sp>
      <p:sp>
        <p:nvSpPr>
          <p:cNvPr id="45065" name="Text Box 10"/>
          <p:cNvSpPr txBox="1">
            <a:spLocks noChangeArrowheads="1"/>
          </p:cNvSpPr>
          <p:nvPr/>
        </p:nvSpPr>
        <p:spPr bwMode="auto">
          <a:xfrm>
            <a:off x="6273800" y="1341438"/>
            <a:ext cx="13160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assemble</a:t>
            </a:r>
          </a:p>
        </p:txBody>
      </p:sp>
      <p:sp>
        <p:nvSpPr>
          <p:cNvPr id="45066" name="Line 11"/>
          <p:cNvSpPr>
            <a:spLocks noChangeShapeType="1"/>
          </p:cNvSpPr>
          <p:nvPr/>
        </p:nvSpPr>
        <p:spPr bwMode="auto">
          <a:xfrm flipV="1">
            <a:off x="1547813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067" name="Line 12"/>
          <p:cNvSpPr>
            <a:spLocks noChangeShapeType="1"/>
          </p:cNvSpPr>
          <p:nvPr/>
        </p:nvSpPr>
        <p:spPr bwMode="auto">
          <a:xfrm flipH="1" flipV="1">
            <a:off x="24828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068" name="Line 13"/>
          <p:cNvSpPr>
            <a:spLocks noChangeShapeType="1"/>
          </p:cNvSpPr>
          <p:nvPr/>
        </p:nvSpPr>
        <p:spPr bwMode="auto">
          <a:xfrm flipV="1">
            <a:off x="60134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069" name="Line 14"/>
          <p:cNvSpPr>
            <a:spLocks noChangeShapeType="1"/>
          </p:cNvSpPr>
          <p:nvPr/>
        </p:nvSpPr>
        <p:spPr bwMode="auto">
          <a:xfrm flipH="1" flipV="1">
            <a:off x="6948488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070" name="Line 15"/>
          <p:cNvSpPr>
            <a:spLocks noChangeShapeType="1"/>
          </p:cNvSpPr>
          <p:nvPr/>
        </p:nvSpPr>
        <p:spPr bwMode="auto">
          <a:xfrm flipH="1" flipV="1">
            <a:off x="4786313" y="1844675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071" name="Line 16"/>
          <p:cNvSpPr>
            <a:spLocks noChangeShapeType="1"/>
          </p:cNvSpPr>
          <p:nvPr/>
        </p:nvSpPr>
        <p:spPr bwMode="auto">
          <a:xfrm flipH="1" flipV="1">
            <a:off x="471963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072" name="Line 17"/>
          <p:cNvSpPr>
            <a:spLocks noChangeShapeType="1"/>
          </p:cNvSpPr>
          <p:nvPr/>
        </p:nvSpPr>
        <p:spPr bwMode="auto">
          <a:xfrm flipV="1">
            <a:off x="292258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073" name="Line 18"/>
          <p:cNvSpPr>
            <a:spLocks noChangeShapeType="1"/>
          </p:cNvSpPr>
          <p:nvPr/>
        </p:nvSpPr>
        <p:spPr bwMode="auto">
          <a:xfrm flipH="1" flipV="1">
            <a:off x="4716463" y="476250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074" name="Text Box 19"/>
          <p:cNvSpPr txBox="1">
            <a:spLocks noChangeArrowheads="1"/>
          </p:cNvSpPr>
          <p:nvPr/>
        </p:nvSpPr>
        <p:spPr bwMode="auto">
          <a:xfrm>
            <a:off x="3781425" y="188913"/>
            <a:ext cx="1908175" cy="42703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change nappy</a:t>
            </a:r>
          </a:p>
        </p:txBody>
      </p:sp>
      <p:sp>
        <p:nvSpPr>
          <p:cNvPr id="45075" name="Rectangle 20"/>
          <p:cNvSpPr>
            <a:spLocks noChangeArrowheads="1"/>
          </p:cNvSpPr>
          <p:nvPr/>
        </p:nvSpPr>
        <p:spPr bwMode="auto">
          <a:xfrm>
            <a:off x="179388" y="4154488"/>
            <a:ext cx="91122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i="0"/>
              <a:t>… [reach-left-hand X] [left-wholehand-grasp X] [right-wholehand-grasp …</a:t>
            </a:r>
          </a:p>
        </p:txBody>
      </p:sp>
      <p:sp>
        <p:nvSpPr>
          <p:cNvPr id="45076" name="Rectangle 21"/>
          <p:cNvSpPr>
            <a:spLocks noChangeArrowheads="1"/>
          </p:cNvSpPr>
          <p:nvPr/>
        </p:nvSpPr>
        <p:spPr bwMode="auto">
          <a:xfrm>
            <a:off x="250825" y="3386138"/>
            <a:ext cx="8591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sz="2400" i="0">
                <a:sym typeface="Ipa-sams Uclphon1 SILSophiaL" charset="0"/>
              </a:rPr>
              <a:t>… /reach X/ /grasp X/ /grasp Y/  /pull Y/ /scoop X/ /Y out of X/ …</a:t>
            </a:r>
          </a:p>
        </p:txBody>
      </p:sp>
      <p:graphicFrame>
        <p:nvGraphicFramePr>
          <p:cNvPr id="45077" name="Object 2"/>
          <p:cNvGraphicFramePr>
            <a:graphicFrameLocks noChangeAspect="1"/>
          </p:cNvGraphicFramePr>
          <p:nvPr/>
        </p:nvGraphicFramePr>
        <p:xfrm>
          <a:off x="0" y="4826000"/>
          <a:ext cx="5940425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4" name="Image" r:id="rId4" imgW="7504762" imgH="2031746" progId="Photoshop.Image.9">
                  <p:embed/>
                </p:oleObj>
              </mc:Choice>
              <mc:Fallback>
                <p:oleObj name="Image" r:id="rId4" imgW="7504762" imgH="2031746" progId="Photoshop.Image.9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076"/>
                      <a:stretch>
                        <a:fillRect/>
                      </a:stretch>
                    </p:blipFill>
                    <p:spPr bwMode="auto">
                      <a:xfrm>
                        <a:off x="0" y="4826000"/>
                        <a:ext cx="5940425" cy="203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78" name="Rectangle 23"/>
          <p:cNvSpPr>
            <a:spLocks noChangeArrowheads="1"/>
          </p:cNvSpPr>
          <p:nvPr/>
        </p:nvSpPr>
        <p:spPr bwMode="auto">
          <a:xfrm>
            <a:off x="539750" y="6689725"/>
            <a:ext cx="541972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056" anchor="ctr">
            <a:spAutoFit/>
          </a:bodyPr>
          <a:lstStyle/>
          <a:p>
            <a:pPr algn="r"/>
            <a:r>
              <a:rPr lang="en-GB" sz="500" i="0">
                <a:solidFill>
                  <a:srgbClr val="B2B2B2"/>
                </a:solidFill>
              </a:rPr>
              <a:t>Image adapted from: Rizzolatti, Giacomo, and Giuseppe Luppino. 2001. The Cortical Motor System. </a:t>
            </a:r>
            <a:r>
              <a:rPr lang="en-GB" sz="500">
                <a:solidFill>
                  <a:srgbClr val="B2B2B2"/>
                </a:solidFill>
              </a:rPr>
              <a:t>Neuron</a:t>
            </a:r>
            <a:r>
              <a:rPr lang="en-GB" sz="500" i="0">
                <a:solidFill>
                  <a:srgbClr val="B2B2B2"/>
                </a:solidFill>
              </a:rPr>
              <a:t> 31, no. 6 (September 27): 889-901. doi:10.1016/S0896-6273(01)00423-8. </a:t>
            </a:r>
          </a:p>
        </p:txBody>
      </p:sp>
      <p:sp>
        <p:nvSpPr>
          <p:cNvPr id="45079" name="AutoShape 24"/>
          <p:cNvSpPr>
            <a:spLocks noChangeArrowheads="1"/>
          </p:cNvSpPr>
          <p:nvPr/>
        </p:nvSpPr>
        <p:spPr bwMode="auto">
          <a:xfrm rot="-5400000">
            <a:off x="-488950" y="852488"/>
            <a:ext cx="1655763" cy="4651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plans</a:t>
            </a:r>
          </a:p>
        </p:txBody>
      </p:sp>
      <p:sp>
        <p:nvSpPr>
          <p:cNvPr id="45080" name="AutoShape 25"/>
          <p:cNvSpPr>
            <a:spLocks noChangeArrowheads="1"/>
          </p:cNvSpPr>
          <p:nvPr/>
        </p:nvSpPr>
        <p:spPr bwMode="auto">
          <a:xfrm rot="-5400000">
            <a:off x="-553244" y="3945732"/>
            <a:ext cx="1787525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motor action</a:t>
            </a:r>
          </a:p>
        </p:txBody>
      </p:sp>
      <p:sp>
        <p:nvSpPr>
          <p:cNvPr id="45081" name="AutoShape 26"/>
          <p:cNvSpPr>
            <a:spLocks noChangeArrowheads="1"/>
          </p:cNvSpPr>
          <p:nvPr/>
        </p:nvSpPr>
        <p:spPr bwMode="auto">
          <a:xfrm rot="-5400000">
            <a:off x="-211931" y="5549106"/>
            <a:ext cx="1104900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motion</a:t>
            </a:r>
          </a:p>
        </p:txBody>
      </p:sp>
      <p:sp>
        <p:nvSpPr>
          <p:cNvPr id="45082" name="AutoShape 27"/>
          <p:cNvSpPr>
            <a:spLocks noChangeArrowheads="1"/>
          </p:cNvSpPr>
          <p:nvPr/>
        </p:nvSpPr>
        <p:spPr bwMode="auto">
          <a:xfrm rot="-5400000">
            <a:off x="-200025" y="2368550"/>
            <a:ext cx="1081088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goals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4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7107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47107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47108" name="Rectangle 5"/>
          <p:cNvSpPr>
            <a:spLocks noChangeArrowheads="1"/>
          </p:cNvSpPr>
          <p:nvPr/>
        </p:nvSpPr>
        <p:spPr bwMode="auto">
          <a:xfrm>
            <a:off x="468313" y="2060575"/>
            <a:ext cx="3382962" cy="23764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8131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48131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grpSp>
        <p:nvGrpSpPr>
          <p:cNvPr id="48132" name="Group 5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688134" name="AutoShape 6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48135" name="Group 7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48188" name="Group 8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48190" name="Oval 9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91" name="AutoShape 10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92" name="AutoShape 11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93" name="Oval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94" name="Oval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95" name="AutoShape 1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96" name="AutoShape 15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97" name="Freeform 16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8189" name="Text Box 17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48136" name="Group 18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48175" name="Group 19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48177" name="AutoShape 20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78" name="AutoShape 21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79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80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81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82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83" name="Oval 2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84" name="AutoShape 2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85" name="AutoShape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86" name="Freeform 29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87" name="AutoShape 30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8176" name="Text Box 31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48137" name="Group 32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48163" name="Group 33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48165" name="Oval 34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66" name="AutoShape 35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67" name="Oval 36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68" name="AutoShape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69" name="Oval 3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70" name="AutoShape 3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71" name="AutoShape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72" name="AutoShape 41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73" name="Rectangle 42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74" name="Oval 43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8164" name="Text Box 44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48138" name="Group 45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48150" name="Group 46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48152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53" name="AutoShape 4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54" name="Oval 49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55" name="AutoShape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56" name="Oval 5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57" name="AutoShape 5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58" name="AutoShape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59" name="AutoShape 54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60" name="Rectangle 55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61" name="Oval 56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62" name="Line 57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8151" name="Text Box 58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48139" name="Group 59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48140" name="Group 60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48142" name="Oval 61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43" name="AutoShape 6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44" name="Oval 63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45" name="AutoShape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46" name="Oval 6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47" name="AutoShape 6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48" name="AutoShape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49" name="AutoShape 68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8141" name="Text Box 69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  <p:sp>
        <p:nvSpPr>
          <p:cNvPr id="48133" name="Rectangle 70"/>
          <p:cNvSpPr>
            <a:spLocks noChangeArrowheads="1"/>
          </p:cNvSpPr>
          <p:nvPr/>
        </p:nvSpPr>
        <p:spPr bwMode="auto">
          <a:xfrm>
            <a:off x="468313" y="2060575"/>
            <a:ext cx="3382962" cy="23764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9155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49155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grpSp>
        <p:nvGrpSpPr>
          <p:cNvPr id="49156" name="Group 5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689158" name="AutoShape 6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49159" name="Group 7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49212" name="Group 8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49214" name="Oval 9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15" name="AutoShape 10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16" name="AutoShape 11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17" name="Oval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18" name="Oval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19" name="AutoShape 1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20" name="AutoShape 15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21" name="Freeform 16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9213" name="Text Box 17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49160" name="Group 18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49199" name="Group 19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49201" name="AutoShape 20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02" name="AutoShape 21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03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04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05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06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07" name="Oval 2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08" name="AutoShape 2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09" name="AutoShape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10" name="Freeform 29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11" name="AutoShape 30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9200" name="Text Box 31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49161" name="Group 32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49187" name="Group 33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49189" name="Oval 34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0" name="AutoShape 35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1" name="Oval 36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2" name="AutoShape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3" name="Oval 3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4" name="AutoShape 3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5" name="AutoShape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6" name="AutoShape 41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7" name="Rectangle 42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8" name="Oval 43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9188" name="Text Box 44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49162" name="Group 45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49174" name="Group 46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49176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77" name="AutoShape 4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78" name="Oval 49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79" name="AutoShape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80" name="Oval 5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81" name="AutoShape 5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82" name="AutoShape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83" name="AutoShape 54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84" name="Rectangle 55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85" name="Oval 56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86" name="Line 57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9175" name="Text Box 58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49163" name="Group 59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49164" name="Group 60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49166" name="Oval 61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67" name="AutoShape 6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68" name="Oval 63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69" name="AutoShape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70" name="Oval 6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71" name="AutoShape 6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72" name="AutoShape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73" name="AutoShape 68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9165" name="Text Box 69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  <p:sp>
        <p:nvSpPr>
          <p:cNvPr id="49157" name="Rectangle 70"/>
          <p:cNvSpPr>
            <a:spLocks noChangeArrowheads="1"/>
          </p:cNvSpPr>
          <p:nvPr/>
        </p:nvSpPr>
        <p:spPr bwMode="auto">
          <a:xfrm>
            <a:off x="468313" y="2852738"/>
            <a:ext cx="3382962" cy="15843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0179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50179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50180" name="Rectangle 5"/>
          <p:cNvSpPr>
            <a:spLocks noChangeArrowheads="1"/>
          </p:cNvSpPr>
          <p:nvPr/>
        </p:nvSpPr>
        <p:spPr bwMode="auto">
          <a:xfrm>
            <a:off x="468313" y="2852738"/>
            <a:ext cx="3382962" cy="15843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0181" name="Text Box 6"/>
          <p:cNvSpPr txBox="1">
            <a:spLocks noChangeArrowheads="1"/>
          </p:cNvSpPr>
          <p:nvPr/>
        </p:nvSpPr>
        <p:spPr bwMode="auto">
          <a:xfrm>
            <a:off x="4140200" y="322263"/>
            <a:ext cx="4752975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/>
              <a:t>Principle 1:</a:t>
            </a:r>
            <a:r>
              <a:rPr lang="en-GB" i="0"/>
              <a:t>  one can</a:t>
            </a:r>
            <a:r>
              <a:rPr lang="ja-JP" altLang="en-GB" i="0"/>
              <a:t>’</a:t>
            </a:r>
            <a:r>
              <a:rPr lang="en-GB" altLang="ja-JP" i="0"/>
              <a:t>t goal-directedly act on an object unless one has encountered it.</a:t>
            </a:r>
          </a:p>
          <a:p>
            <a:pPr eaLnBrk="1" hangingPunct="1"/>
            <a:endParaRPr lang="en-GB" i="0" u="sng"/>
          </a:p>
          <a:p>
            <a:pPr eaLnBrk="1" hangingPunct="1"/>
            <a:r>
              <a:rPr lang="en-GB" i="0" u="sng"/>
              <a:t>Principle 2:</a:t>
            </a:r>
            <a:r>
              <a:rPr lang="en-GB" i="0"/>
              <a:t> correct registration is a condition of </a:t>
            </a:r>
            <a:r>
              <a:rPr lang="en-GB"/>
              <a:t>successful </a:t>
            </a:r>
            <a:r>
              <a:rPr lang="en-GB" i="0"/>
              <a:t>action.</a:t>
            </a:r>
          </a:p>
          <a:p>
            <a:pPr eaLnBrk="1" hangingPunct="1"/>
            <a:endParaRPr lang="en-GB" i="0" u="sng"/>
          </a:p>
          <a:p>
            <a:pPr eaLnBrk="1" hangingPunct="1"/>
            <a:r>
              <a:rPr lang="en-GB" i="0" u="sng"/>
              <a:t>Principle 3:</a:t>
            </a:r>
            <a:r>
              <a:rPr lang="en-GB" i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50182" name="Line 7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0183" name="Rectangle 8"/>
          <p:cNvSpPr>
            <a:spLocks noChangeArrowheads="1"/>
          </p:cNvSpPr>
          <p:nvPr/>
        </p:nvSpPr>
        <p:spPr bwMode="auto">
          <a:xfrm>
            <a:off x="4140200" y="1700213"/>
            <a:ext cx="4824413" cy="29527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0184" name="Group 9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690186" name="AutoShape 10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50186" name="Group 11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50239" name="Group 12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50241" name="Oval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42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43" name="AutoShape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44" name="Oval 16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45" name="Oval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46" name="AutoShape 1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47" name="AutoShape 19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48" name="Freeform 20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0240" name="Text Box 21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50187" name="Group 22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50226" name="Group 23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50228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29" name="AutoShape 25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30" name="Oval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31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32" name="AutoShape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33" name="Oval 29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34" name="Oval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35" name="AutoShape 3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36" name="AutoShape 3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37" name="Freeform 33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38" name="AutoShape 34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0227" name="Text Box 35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50188" name="Group 36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50214" name="Group 37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50216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17" name="AutoShape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18" name="Oval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19" name="AutoShape 41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20" name="Oval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21" name="AutoShape 4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22" name="AutoShape 44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23" name="AutoShape 45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24" name="Rectangle 46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25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0215" name="Text Box 48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50189" name="Group 49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50201" name="Group 50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50203" name="Oval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04" name="AutoShape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05" name="Oval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06" name="AutoShape 54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07" name="Oval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08" name="AutoShape 5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09" name="AutoShape 57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10" name="AutoShape 58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11" name="Rectangle 59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12" name="Oval 60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13" name="Line 61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0202" name="Text Box 62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50190" name="Group 63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50191" name="Group 64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50193" name="Oval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194" name="AutoShape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195" name="Oval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196" name="AutoShape 68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197" name="Oval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198" name="AutoShape 7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199" name="AutoShape 71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00" name="AutoShape 72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0192" name="Text Box 73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0771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51203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51204" name="Rectangle 5"/>
          <p:cNvSpPr>
            <a:spLocks noChangeArrowheads="1"/>
          </p:cNvSpPr>
          <p:nvPr/>
        </p:nvSpPr>
        <p:spPr bwMode="auto">
          <a:xfrm>
            <a:off x="468313" y="2852738"/>
            <a:ext cx="3382962" cy="15843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1205" name="Text Box 6"/>
          <p:cNvSpPr txBox="1">
            <a:spLocks noChangeArrowheads="1"/>
          </p:cNvSpPr>
          <p:nvPr/>
        </p:nvSpPr>
        <p:spPr bwMode="auto">
          <a:xfrm>
            <a:off x="4140200" y="322263"/>
            <a:ext cx="4752975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/>
              <a:t>Principle 1:</a:t>
            </a:r>
            <a:r>
              <a:rPr lang="en-GB" i="0"/>
              <a:t>  one can</a:t>
            </a:r>
            <a:r>
              <a:rPr lang="ja-JP" altLang="en-GB" i="0"/>
              <a:t>’</a:t>
            </a:r>
            <a:r>
              <a:rPr lang="en-GB" altLang="ja-JP" i="0"/>
              <a:t>t goal-directedly act on an object unless one has encountered it.</a:t>
            </a:r>
          </a:p>
          <a:p>
            <a:pPr eaLnBrk="1" hangingPunct="1"/>
            <a:endParaRPr lang="en-GB" i="0" u="sng"/>
          </a:p>
          <a:p>
            <a:pPr eaLnBrk="1" hangingPunct="1"/>
            <a:r>
              <a:rPr lang="en-GB" i="0" u="sng"/>
              <a:t>Principle 2:</a:t>
            </a:r>
            <a:r>
              <a:rPr lang="en-GB" i="0"/>
              <a:t> correct registration is a condition of </a:t>
            </a:r>
            <a:r>
              <a:rPr lang="en-GB"/>
              <a:t>successful </a:t>
            </a:r>
            <a:r>
              <a:rPr lang="en-GB" i="0"/>
              <a:t>action.</a:t>
            </a:r>
          </a:p>
          <a:p>
            <a:pPr eaLnBrk="1" hangingPunct="1"/>
            <a:endParaRPr lang="en-GB" i="0" u="sng"/>
          </a:p>
          <a:p>
            <a:pPr eaLnBrk="1" hangingPunct="1"/>
            <a:r>
              <a:rPr lang="en-GB" i="0" u="sng"/>
              <a:t>Principle 3:</a:t>
            </a:r>
            <a:r>
              <a:rPr lang="en-GB" i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51206" name="Line 7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1207" name="Rectangle 8"/>
          <p:cNvSpPr>
            <a:spLocks noChangeArrowheads="1"/>
          </p:cNvSpPr>
          <p:nvPr/>
        </p:nvSpPr>
        <p:spPr bwMode="auto">
          <a:xfrm>
            <a:off x="4140200" y="1700213"/>
            <a:ext cx="4824413" cy="29527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1208" name="Group 9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800778" name="AutoShape 10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51211" name="Group 11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51264" name="Group 12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51266" name="Oval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67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68" name="AutoShape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69" name="Oval 16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70" name="Oval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71" name="AutoShape 1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72" name="AutoShape 19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73" name="Freeform 20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1265" name="Text Box 21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51212" name="Group 22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51251" name="Group 23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51253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54" name="AutoShape 25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55" name="Oval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56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57" name="AutoShape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58" name="Oval 29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59" name="Oval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60" name="AutoShape 3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61" name="AutoShape 3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62" name="Freeform 33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63" name="AutoShape 34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1252" name="Text Box 35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51213" name="Group 36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51239" name="Group 37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51241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42" name="AutoShape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43" name="Oval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44" name="AutoShape 41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45" name="Oval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46" name="AutoShape 4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47" name="AutoShape 44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48" name="AutoShape 45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49" name="Rectangle 46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50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1240" name="Text Box 48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51214" name="Group 49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51226" name="Group 50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51228" name="Oval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29" name="AutoShape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30" name="Oval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31" name="AutoShape 54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32" name="Oval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33" name="AutoShape 5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34" name="AutoShape 57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35" name="AutoShape 58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36" name="Rectangle 59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37" name="Oval 60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38" name="Line 61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1227" name="Text Box 62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51215" name="Group 63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51216" name="Group 64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51218" name="Oval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19" name="AutoShape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20" name="Oval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21" name="AutoShape 68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22" name="Oval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23" name="AutoShape 7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24" name="AutoShape 71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25" name="AutoShape 72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1217" name="Text Box 73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  <p:pic>
        <p:nvPicPr>
          <p:cNvPr id="51209" name="Picture 74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1773238"/>
            <a:ext cx="3541713" cy="288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2819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52227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52228" name="Rectangle 5"/>
          <p:cNvSpPr>
            <a:spLocks noChangeArrowheads="1"/>
          </p:cNvSpPr>
          <p:nvPr/>
        </p:nvSpPr>
        <p:spPr bwMode="auto">
          <a:xfrm>
            <a:off x="468313" y="2852738"/>
            <a:ext cx="3382962" cy="15843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2229" name="Text Box 6"/>
          <p:cNvSpPr txBox="1">
            <a:spLocks noChangeArrowheads="1"/>
          </p:cNvSpPr>
          <p:nvPr/>
        </p:nvSpPr>
        <p:spPr bwMode="auto">
          <a:xfrm>
            <a:off x="4140200" y="322263"/>
            <a:ext cx="4752975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/>
              <a:t>Principle 1:</a:t>
            </a:r>
            <a:r>
              <a:rPr lang="en-GB" i="0"/>
              <a:t>  one can</a:t>
            </a:r>
            <a:r>
              <a:rPr lang="ja-JP" altLang="en-GB" i="0"/>
              <a:t>’</a:t>
            </a:r>
            <a:r>
              <a:rPr lang="en-GB" altLang="ja-JP" i="0"/>
              <a:t>t goal-directedly act on an object unless one has encountered it.</a:t>
            </a:r>
          </a:p>
          <a:p>
            <a:pPr eaLnBrk="1" hangingPunct="1"/>
            <a:endParaRPr lang="en-GB" i="0" u="sng"/>
          </a:p>
          <a:p>
            <a:pPr eaLnBrk="1" hangingPunct="1"/>
            <a:r>
              <a:rPr lang="en-GB" i="0" u="sng"/>
              <a:t>Principle 2:</a:t>
            </a:r>
            <a:r>
              <a:rPr lang="en-GB" i="0"/>
              <a:t> correct registration is a condition of </a:t>
            </a:r>
            <a:r>
              <a:rPr lang="en-GB"/>
              <a:t>successful </a:t>
            </a:r>
            <a:r>
              <a:rPr lang="en-GB" i="0"/>
              <a:t>action.</a:t>
            </a:r>
          </a:p>
          <a:p>
            <a:pPr eaLnBrk="1" hangingPunct="1"/>
            <a:endParaRPr lang="en-GB" i="0" u="sng"/>
          </a:p>
          <a:p>
            <a:pPr eaLnBrk="1" hangingPunct="1"/>
            <a:r>
              <a:rPr lang="en-GB" i="0" u="sng"/>
              <a:t>Principle 3:</a:t>
            </a:r>
            <a:r>
              <a:rPr lang="en-GB" i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52230" name="Line 7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2231" name="Rectangle 8"/>
          <p:cNvSpPr>
            <a:spLocks noChangeArrowheads="1"/>
          </p:cNvSpPr>
          <p:nvPr/>
        </p:nvSpPr>
        <p:spPr bwMode="auto">
          <a:xfrm>
            <a:off x="4140200" y="1700213"/>
            <a:ext cx="4824413" cy="29527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2232" name="Group 9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802826" name="AutoShape 10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52238" name="Group 11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52291" name="Group 12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52293" name="Oval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94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95" name="AutoShape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96" name="Oval 16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97" name="Oval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98" name="AutoShape 1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99" name="AutoShape 19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300" name="Freeform 20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2292" name="Text Box 21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52239" name="Group 22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52278" name="Group 23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52280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81" name="AutoShape 25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82" name="Oval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83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84" name="AutoShape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85" name="Oval 29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86" name="Oval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87" name="AutoShape 3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88" name="AutoShape 3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89" name="Freeform 33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90" name="AutoShape 34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2279" name="Text Box 35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52240" name="Group 36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52266" name="Group 37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52268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69" name="AutoShape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70" name="Oval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71" name="AutoShape 41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72" name="Oval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73" name="AutoShape 4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74" name="AutoShape 44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75" name="AutoShape 45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76" name="Rectangle 46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77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2267" name="Text Box 48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52241" name="Group 49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52253" name="Group 50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52255" name="Oval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56" name="AutoShape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57" name="Oval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58" name="AutoShape 54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59" name="Oval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60" name="AutoShape 5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61" name="AutoShape 57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62" name="AutoShape 58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63" name="Rectangle 59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64" name="Oval 60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65" name="Line 61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2254" name="Text Box 62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52242" name="Group 63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52243" name="Group 64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52245" name="Oval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46" name="AutoShape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47" name="Oval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48" name="AutoShape 68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49" name="Oval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50" name="AutoShape 7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51" name="AutoShape 71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52" name="AutoShape 72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2244" name="Text Box 73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  <p:sp>
        <p:nvSpPr>
          <p:cNvPr id="52233" name="Text Box 75"/>
          <p:cNvSpPr txBox="1">
            <a:spLocks noChangeArrowheads="1"/>
          </p:cNvSpPr>
          <p:nvPr/>
        </p:nvSpPr>
        <p:spPr bwMode="auto">
          <a:xfrm>
            <a:off x="323850" y="1728788"/>
            <a:ext cx="3887788" cy="17716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561" tIns="93282" rIns="186561" bIns="93282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/>
            <a:r>
              <a:rPr lang="ja-JP" altLang="en-GB" i="0"/>
              <a:t>“</a:t>
            </a:r>
            <a:r>
              <a:rPr lang="en-GB" altLang="ja-JP" i="0"/>
              <a:t>children could … think about what the other person saw rather than what they saw</a:t>
            </a:r>
            <a:r>
              <a:rPr lang="ja-JP" altLang="en-GB" i="0"/>
              <a:t>”</a:t>
            </a:r>
            <a:r>
              <a:rPr lang="en-GB" altLang="ja-JP" i="0"/>
              <a:t> </a:t>
            </a:r>
          </a:p>
          <a:p>
            <a:pPr algn="r" eaLnBrk="1" hangingPunct="1"/>
            <a:r>
              <a:rPr lang="en-GB" sz="1600" i="0"/>
              <a:t>(Flavell, Shipstead &amp; Croft 1978: 1210)</a:t>
            </a:r>
          </a:p>
        </p:txBody>
      </p:sp>
      <p:sp>
        <p:nvSpPr>
          <p:cNvPr id="802892" name="Rectangle 76"/>
          <p:cNvSpPr>
            <a:spLocks noChangeArrowheads="1"/>
          </p:cNvSpPr>
          <p:nvPr/>
        </p:nvSpPr>
        <p:spPr bwMode="auto">
          <a:xfrm>
            <a:off x="0" y="693738"/>
            <a:ext cx="4211638" cy="1079500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shade val="46275"/>
                  <a:invGamma/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802893" name="Rectangle 77"/>
          <p:cNvSpPr>
            <a:spLocks noChangeArrowheads="1"/>
          </p:cNvSpPr>
          <p:nvPr/>
        </p:nvSpPr>
        <p:spPr bwMode="auto">
          <a:xfrm flipH="1" flipV="1">
            <a:off x="0" y="3500438"/>
            <a:ext cx="9144000" cy="1079500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shade val="46275"/>
                  <a:invGamma/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pic>
        <p:nvPicPr>
          <p:cNvPr id="52236" name="Picture 74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1773238"/>
            <a:ext cx="3541713" cy="288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 Box 2"/>
          <p:cNvSpPr txBox="1">
            <a:spLocks noChangeArrowheads="1"/>
          </p:cNvSpPr>
          <p:nvPr/>
        </p:nvSpPr>
        <p:spPr bwMode="auto">
          <a:xfrm>
            <a:off x="3781425" y="188913"/>
            <a:ext cx="1908175" cy="42703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change nappy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2819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53251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53252" name="Rectangle 5"/>
          <p:cNvSpPr>
            <a:spLocks noChangeArrowheads="1"/>
          </p:cNvSpPr>
          <p:nvPr/>
        </p:nvSpPr>
        <p:spPr bwMode="auto">
          <a:xfrm>
            <a:off x="468313" y="2852738"/>
            <a:ext cx="3382962" cy="15843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3253" name="Text Box 6"/>
          <p:cNvSpPr txBox="1">
            <a:spLocks noChangeArrowheads="1"/>
          </p:cNvSpPr>
          <p:nvPr/>
        </p:nvSpPr>
        <p:spPr bwMode="auto">
          <a:xfrm>
            <a:off x="4140200" y="322263"/>
            <a:ext cx="4752975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/>
              <a:t>Principle 1:</a:t>
            </a:r>
            <a:r>
              <a:rPr lang="en-GB" i="0"/>
              <a:t>  one can</a:t>
            </a:r>
            <a:r>
              <a:rPr lang="ja-JP" altLang="en-GB" i="0"/>
              <a:t>’</a:t>
            </a:r>
            <a:r>
              <a:rPr lang="en-GB" altLang="ja-JP" i="0"/>
              <a:t>t goal-directedly act on an object unless one has encountered it.</a:t>
            </a:r>
          </a:p>
          <a:p>
            <a:pPr eaLnBrk="1" hangingPunct="1"/>
            <a:endParaRPr lang="en-GB" i="0" u="sng"/>
          </a:p>
          <a:p>
            <a:pPr eaLnBrk="1" hangingPunct="1"/>
            <a:r>
              <a:rPr lang="en-GB" i="0" u="sng"/>
              <a:t>Principle 2:</a:t>
            </a:r>
            <a:r>
              <a:rPr lang="en-GB" i="0"/>
              <a:t> correct registration is a condition of </a:t>
            </a:r>
            <a:r>
              <a:rPr lang="en-GB"/>
              <a:t>successful </a:t>
            </a:r>
            <a:r>
              <a:rPr lang="en-GB" i="0"/>
              <a:t>action.</a:t>
            </a:r>
          </a:p>
          <a:p>
            <a:pPr eaLnBrk="1" hangingPunct="1"/>
            <a:endParaRPr lang="en-GB" i="0" u="sng"/>
          </a:p>
          <a:p>
            <a:pPr eaLnBrk="1" hangingPunct="1"/>
            <a:r>
              <a:rPr lang="en-GB" i="0" u="sng"/>
              <a:t>Principle 3:</a:t>
            </a:r>
            <a:r>
              <a:rPr lang="en-GB" i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53254" name="Line 7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3255" name="Rectangle 8"/>
          <p:cNvSpPr>
            <a:spLocks noChangeArrowheads="1"/>
          </p:cNvSpPr>
          <p:nvPr/>
        </p:nvSpPr>
        <p:spPr bwMode="auto">
          <a:xfrm>
            <a:off x="4140200" y="1700213"/>
            <a:ext cx="4824413" cy="29527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3256" name="Group 9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802826" name="AutoShape 10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53264" name="Group 11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53317" name="Group 12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53319" name="Oval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20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21" name="AutoShape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22" name="Oval 16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23" name="Oval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24" name="AutoShape 1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25" name="AutoShape 19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26" name="Freeform 20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3318" name="Text Box 21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53265" name="Group 22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53304" name="Group 23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53306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07" name="AutoShape 25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08" name="Oval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09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10" name="AutoShape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11" name="Oval 29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12" name="Oval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13" name="AutoShape 3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14" name="AutoShape 3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15" name="Freeform 33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16" name="AutoShape 34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3305" name="Text Box 35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53266" name="Group 36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53292" name="Group 37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53294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95" name="AutoShape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96" name="Oval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97" name="AutoShape 41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98" name="Oval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99" name="AutoShape 4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00" name="AutoShape 44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01" name="AutoShape 45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02" name="Rectangle 46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03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3293" name="Text Box 48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53267" name="Group 49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53279" name="Group 50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53281" name="Oval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82" name="AutoShape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83" name="Oval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84" name="AutoShape 54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85" name="Oval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86" name="AutoShape 5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87" name="AutoShape 57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88" name="AutoShape 58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89" name="Rectangle 59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90" name="Oval 60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91" name="Line 61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3280" name="Text Box 62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53268" name="Group 63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53269" name="Group 64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53271" name="Oval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72" name="AutoShape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73" name="Oval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74" name="AutoShape 68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75" name="Oval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76" name="AutoShape 7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77" name="AutoShape 71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78" name="AutoShape 72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3270" name="Text Box 73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  <p:sp>
        <p:nvSpPr>
          <p:cNvPr id="53257" name="Text Box 75"/>
          <p:cNvSpPr txBox="1">
            <a:spLocks noChangeArrowheads="1"/>
          </p:cNvSpPr>
          <p:nvPr/>
        </p:nvSpPr>
        <p:spPr bwMode="auto">
          <a:xfrm>
            <a:off x="323850" y="1728788"/>
            <a:ext cx="3887788" cy="17716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561" tIns="93282" rIns="186561" bIns="93282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/>
            <a:r>
              <a:rPr lang="ja-JP" altLang="en-GB" i="0"/>
              <a:t>“</a:t>
            </a:r>
            <a:r>
              <a:rPr lang="en-GB" altLang="ja-JP" i="0"/>
              <a:t>children could … think about what the other person saw rather than what they saw</a:t>
            </a:r>
            <a:r>
              <a:rPr lang="ja-JP" altLang="en-GB" i="0"/>
              <a:t>”</a:t>
            </a:r>
            <a:r>
              <a:rPr lang="en-GB" altLang="ja-JP" i="0"/>
              <a:t> </a:t>
            </a:r>
          </a:p>
          <a:p>
            <a:pPr algn="r" eaLnBrk="1" hangingPunct="1"/>
            <a:r>
              <a:rPr lang="en-GB" sz="1600" i="0"/>
              <a:t>(Flavell, Shipstead &amp; Croft 1978: 1210)</a:t>
            </a:r>
          </a:p>
        </p:txBody>
      </p:sp>
      <p:sp>
        <p:nvSpPr>
          <p:cNvPr id="802892" name="Rectangle 76"/>
          <p:cNvSpPr>
            <a:spLocks noChangeArrowheads="1"/>
          </p:cNvSpPr>
          <p:nvPr/>
        </p:nvSpPr>
        <p:spPr bwMode="auto">
          <a:xfrm>
            <a:off x="0" y="693738"/>
            <a:ext cx="4211638" cy="1079500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shade val="46275"/>
                  <a:invGamma/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802893" name="Rectangle 77"/>
          <p:cNvSpPr>
            <a:spLocks noChangeArrowheads="1"/>
          </p:cNvSpPr>
          <p:nvPr/>
        </p:nvSpPr>
        <p:spPr bwMode="auto">
          <a:xfrm flipH="1" flipV="1">
            <a:off x="0" y="3500438"/>
            <a:ext cx="9144000" cy="1079500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shade val="46275"/>
                  <a:invGamma/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pic>
        <p:nvPicPr>
          <p:cNvPr id="53260" name="Picture 74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1773238"/>
            <a:ext cx="3541713" cy="288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61" name="Rectangle 2"/>
          <p:cNvSpPr>
            <a:spLocks noChangeArrowheads="1"/>
          </p:cNvSpPr>
          <p:nvPr/>
        </p:nvSpPr>
        <p:spPr bwMode="auto">
          <a:xfrm rot="-60000">
            <a:off x="458788" y="2533650"/>
            <a:ext cx="554037" cy="360363"/>
          </a:xfrm>
          <a:prstGeom prst="rect">
            <a:avLst/>
          </a:prstGeom>
          <a:solidFill>
            <a:srgbClr val="FF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3262" name="Text Box 75"/>
          <p:cNvSpPr txBox="1">
            <a:spLocks noChangeArrowheads="1"/>
          </p:cNvSpPr>
          <p:nvPr/>
        </p:nvSpPr>
        <p:spPr bwMode="auto">
          <a:xfrm>
            <a:off x="323850" y="1728788"/>
            <a:ext cx="3887788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561" tIns="93282" rIns="186561" bIns="93282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/>
            <a:r>
              <a:rPr lang="ja-JP" altLang="en-GB" i="0"/>
              <a:t>“</a:t>
            </a:r>
            <a:r>
              <a:rPr lang="en-GB" altLang="ja-JP" i="0"/>
              <a:t>children could … think about what the other person saw rather than what they saw</a:t>
            </a:r>
            <a:r>
              <a:rPr lang="ja-JP" altLang="en-GB" i="0"/>
              <a:t>”</a:t>
            </a:r>
            <a:r>
              <a:rPr lang="en-GB" altLang="ja-JP" i="0"/>
              <a:t> </a:t>
            </a:r>
          </a:p>
          <a:p>
            <a:pPr algn="r" eaLnBrk="1" hangingPunct="1"/>
            <a:r>
              <a:rPr lang="en-GB" sz="1600" i="0"/>
              <a:t>(Flavell, Shipstead &amp; Croft 1978: 1210)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1795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54275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54276" name="Rectangle 5"/>
          <p:cNvSpPr>
            <a:spLocks noChangeArrowheads="1"/>
          </p:cNvSpPr>
          <p:nvPr/>
        </p:nvSpPr>
        <p:spPr bwMode="auto">
          <a:xfrm>
            <a:off x="468313" y="2852738"/>
            <a:ext cx="3382962" cy="15843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4277" name="Text Box 6"/>
          <p:cNvSpPr txBox="1">
            <a:spLocks noChangeArrowheads="1"/>
          </p:cNvSpPr>
          <p:nvPr/>
        </p:nvSpPr>
        <p:spPr bwMode="auto">
          <a:xfrm>
            <a:off x="4140200" y="322263"/>
            <a:ext cx="4752975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/>
              <a:t>Principle 1:</a:t>
            </a:r>
            <a:r>
              <a:rPr lang="en-GB" i="0"/>
              <a:t>  one can</a:t>
            </a:r>
            <a:r>
              <a:rPr lang="ja-JP" altLang="en-GB" i="0"/>
              <a:t>’</a:t>
            </a:r>
            <a:r>
              <a:rPr lang="en-GB" altLang="ja-JP" i="0"/>
              <a:t>t goal-directedly act on an object unless one has encountered it.</a:t>
            </a:r>
          </a:p>
          <a:p>
            <a:pPr eaLnBrk="1" hangingPunct="1"/>
            <a:endParaRPr lang="en-GB" i="0" u="sng"/>
          </a:p>
          <a:p>
            <a:pPr eaLnBrk="1" hangingPunct="1"/>
            <a:r>
              <a:rPr lang="en-GB" i="0" u="sng"/>
              <a:t>Principle 2:</a:t>
            </a:r>
            <a:r>
              <a:rPr lang="en-GB" i="0"/>
              <a:t> correct registration is a condition of </a:t>
            </a:r>
            <a:r>
              <a:rPr lang="en-GB"/>
              <a:t>successful </a:t>
            </a:r>
            <a:r>
              <a:rPr lang="en-GB" i="0"/>
              <a:t>action.</a:t>
            </a:r>
          </a:p>
          <a:p>
            <a:pPr eaLnBrk="1" hangingPunct="1"/>
            <a:endParaRPr lang="en-GB" i="0" u="sng"/>
          </a:p>
          <a:p>
            <a:pPr eaLnBrk="1" hangingPunct="1"/>
            <a:r>
              <a:rPr lang="en-GB" i="0" u="sng"/>
              <a:t>Principle 3:</a:t>
            </a:r>
            <a:r>
              <a:rPr lang="en-GB" i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54278" name="Line 7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4279" name="Rectangle 8"/>
          <p:cNvSpPr>
            <a:spLocks noChangeArrowheads="1"/>
          </p:cNvSpPr>
          <p:nvPr/>
        </p:nvSpPr>
        <p:spPr bwMode="auto">
          <a:xfrm>
            <a:off x="4140200" y="1700213"/>
            <a:ext cx="4824413" cy="29527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4280" name="Group 9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801802" name="AutoShape 10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54282" name="Group 11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54335" name="Group 12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54337" name="Oval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38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39" name="AutoShape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40" name="Oval 16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41" name="Oval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42" name="AutoShape 1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43" name="AutoShape 19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44" name="Freeform 20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4336" name="Text Box 21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54283" name="Group 22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54322" name="Group 23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54324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25" name="AutoShape 25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26" name="Oval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27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28" name="AutoShape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29" name="Oval 29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30" name="Oval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31" name="AutoShape 3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32" name="AutoShape 3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33" name="Freeform 33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34" name="AutoShape 34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4323" name="Text Box 35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54284" name="Group 36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54310" name="Group 37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54312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13" name="AutoShape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14" name="Oval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15" name="AutoShape 41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16" name="Oval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17" name="AutoShape 4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18" name="AutoShape 44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19" name="AutoShape 45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20" name="Rectangle 46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21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4311" name="Text Box 48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54285" name="Group 49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54297" name="Group 50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54299" name="Oval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00" name="AutoShape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01" name="Oval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02" name="AutoShape 54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03" name="Oval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04" name="AutoShape 5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05" name="AutoShape 57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06" name="AutoShape 58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07" name="Rectangle 59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08" name="Oval 60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09" name="Line 61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4298" name="Text Box 62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54286" name="Group 63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54287" name="Group 64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54289" name="Oval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290" name="AutoShape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291" name="Oval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292" name="AutoShape 68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293" name="Oval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294" name="AutoShape 7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295" name="AutoShape 71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296" name="AutoShape 72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4288" name="Text Box 73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1203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55299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55300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/>
              <a:t>Principle 1:</a:t>
            </a:r>
            <a:r>
              <a:rPr lang="en-GB" i="0"/>
              <a:t>  one can</a:t>
            </a:r>
            <a:r>
              <a:rPr lang="ja-JP" altLang="en-GB" i="0"/>
              <a:t>’</a:t>
            </a:r>
            <a:r>
              <a:rPr lang="en-GB" altLang="ja-JP" i="0"/>
              <a:t>t goal-directedly act on an object unless one has encountered it.</a:t>
            </a:r>
          </a:p>
          <a:p>
            <a:pPr eaLnBrk="1" hangingPunct="1"/>
            <a:endParaRPr lang="en-GB" i="0" u="sng"/>
          </a:p>
          <a:p>
            <a:pPr eaLnBrk="1" hangingPunct="1"/>
            <a:r>
              <a:rPr lang="en-GB" i="0" u="sng"/>
              <a:t>Principle 2:</a:t>
            </a:r>
            <a:r>
              <a:rPr lang="en-GB" i="0"/>
              <a:t> correct registration is a condition of </a:t>
            </a:r>
            <a:r>
              <a:rPr lang="en-GB"/>
              <a:t>successful </a:t>
            </a:r>
            <a:r>
              <a:rPr lang="en-GB" i="0"/>
              <a:t>action.</a:t>
            </a:r>
          </a:p>
          <a:p>
            <a:pPr eaLnBrk="1" hangingPunct="1"/>
            <a:endParaRPr lang="en-GB" i="0" u="sng"/>
          </a:p>
          <a:p>
            <a:pPr eaLnBrk="1" hangingPunct="1"/>
            <a:r>
              <a:rPr lang="en-GB" i="0" u="sng"/>
              <a:t>Principle 3:</a:t>
            </a:r>
            <a:r>
              <a:rPr lang="en-GB" i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55301" name="Line 6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5302" name="Rectangle 7"/>
          <p:cNvSpPr>
            <a:spLocks noChangeArrowheads="1"/>
          </p:cNvSpPr>
          <p:nvPr/>
        </p:nvSpPr>
        <p:spPr bwMode="auto">
          <a:xfrm>
            <a:off x="4140200" y="1700213"/>
            <a:ext cx="4824413" cy="29527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5303" name="Group 8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691209" name="AutoShape 9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55305" name="Group 10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55358" name="Group 11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55360" name="Oval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61" name="AutoShape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62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63" name="Oval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64" name="Oval 1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65" name="AutoShape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66" name="AutoShape 18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67" name="Freeform 19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359" name="Text Box 20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55306" name="Group 21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55345" name="Group 22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55347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48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49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50" name="AutoShap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51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52" name="Oval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53" name="Oval 2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54" name="AutoShape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55" name="AutoShape 3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56" name="Freeform 32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57" name="AutoShape 33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346" name="Text Box 34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55307" name="Group 35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55333" name="Group 36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55335" name="Oval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36" name="AutoShape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37" name="Oval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38" name="AutoShape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39" name="Oval 4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40" name="AutoShape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41" name="AutoShape 43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42" name="AutoShape 44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43" name="Rectangle 45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44" name="Oval 46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334" name="Text Box 47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55308" name="Group 48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55320" name="Group 49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55322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23" name="AutoShape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24" name="Oval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25" name="AutoShape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26" name="Oval 5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27" name="AutoShape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28" name="AutoShape 56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29" name="AutoShape 57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30" name="Rectangle 58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31" name="Oval 59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32" name="Line 60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321" name="Text Box 61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55309" name="Group 62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55310" name="Group 63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55312" name="Oval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13" name="AutoShape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14" name="Oval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15" name="AutoShape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16" name="Oval 6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17" name="AutoShape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18" name="AutoShape 70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19" name="AutoShape 71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311" name="Text Box 72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2227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56323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56324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/>
              <a:t>Principle 1:</a:t>
            </a:r>
            <a:r>
              <a:rPr lang="en-GB" i="0"/>
              <a:t>  one can</a:t>
            </a:r>
            <a:r>
              <a:rPr lang="ja-JP" altLang="en-GB" i="0"/>
              <a:t>’</a:t>
            </a:r>
            <a:r>
              <a:rPr lang="en-GB" altLang="ja-JP" i="0"/>
              <a:t>t goal-directedly act on an object unless one has encountered it.</a:t>
            </a:r>
          </a:p>
          <a:p>
            <a:pPr eaLnBrk="1" hangingPunct="1"/>
            <a:endParaRPr lang="en-GB" i="0" u="sng"/>
          </a:p>
          <a:p>
            <a:pPr eaLnBrk="1" hangingPunct="1"/>
            <a:r>
              <a:rPr lang="en-GB" i="0" u="sng"/>
              <a:t>Principle 2:</a:t>
            </a:r>
            <a:r>
              <a:rPr lang="en-GB" i="0"/>
              <a:t> correct registration is a condition of </a:t>
            </a:r>
            <a:r>
              <a:rPr lang="en-GB"/>
              <a:t>successful </a:t>
            </a:r>
            <a:r>
              <a:rPr lang="en-GB" i="0"/>
              <a:t>action.</a:t>
            </a:r>
          </a:p>
          <a:p>
            <a:pPr eaLnBrk="1" hangingPunct="1"/>
            <a:endParaRPr lang="en-GB" i="0" u="sng"/>
          </a:p>
          <a:p>
            <a:pPr eaLnBrk="1" hangingPunct="1"/>
            <a:r>
              <a:rPr lang="en-GB" i="0" u="sng"/>
              <a:t>Principle 3:</a:t>
            </a:r>
            <a:r>
              <a:rPr lang="en-GB" i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56325" name="Line 6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326" name="Rectangle 7"/>
          <p:cNvSpPr>
            <a:spLocks noChangeArrowheads="1"/>
          </p:cNvSpPr>
          <p:nvPr/>
        </p:nvSpPr>
        <p:spPr bwMode="auto">
          <a:xfrm>
            <a:off x="4140200" y="2708275"/>
            <a:ext cx="4824413" cy="19446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56327" name="Group 8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692233" name="AutoShape 9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56329" name="Group 10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56382" name="Group 11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56384" name="Oval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85" name="AutoShape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86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87" name="Oval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88" name="Oval 1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89" name="AutoShape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90" name="AutoShape 18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91" name="Freeform 19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6383" name="Text Box 20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56330" name="Group 21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56369" name="Group 22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56371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72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73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74" name="AutoShap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75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76" name="Oval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77" name="Oval 2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78" name="AutoShape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79" name="AutoShape 3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80" name="Freeform 32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81" name="AutoShape 33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6370" name="Text Box 34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56331" name="Group 35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56357" name="Group 36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56359" name="Oval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60" name="AutoShape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61" name="Oval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62" name="AutoShape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63" name="Oval 4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64" name="AutoShape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65" name="AutoShape 43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66" name="AutoShape 44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67" name="Rectangle 45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68" name="Oval 46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6358" name="Text Box 47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56332" name="Group 48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56344" name="Group 49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56346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47" name="AutoShape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48" name="Oval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49" name="AutoShape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50" name="Oval 5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51" name="AutoShape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52" name="AutoShape 56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53" name="AutoShape 57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54" name="Rectangle 58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55" name="Oval 59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56" name="Line 60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6345" name="Text Box 61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56333" name="Group 62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56334" name="Group 63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56336" name="Oval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37" name="AutoShape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38" name="Oval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39" name="AutoShape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40" name="Oval 6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41" name="AutoShape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42" name="AutoShape 70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43" name="AutoShape 71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6335" name="Text Box 72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ext Box 74"/>
          <p:cNvSpPr txBox="1">
            <a:spLocks noChangeArrowheads="1"/>
          </p:cNvSpPr>
          <p:nvPr/>
        </p:nvSpPr>
        <p:spPr bwMode="auto">
          <a:xfrm>
            <a:off x="6967538" y="6524625"/>
            <a:ext cx="17811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GB" sz="1000">
                <a:solidFill>
                  <a:schemeClr val="tx1"/>
                </a:solidFill>
              </a:rPr>
              <a:t>source: </a:t>
            </a:r>
            <a:r>
              <a:rPr lang="en-GB" sz="1000" i="0">
                <a:solidFill>
                  <a:schemeClr val="tx1"/>
                </a:solidFill>
              </a:rPr>
              <a:t>Liszkowski et al (2008)</a:t>
            </a:r>
          </a:p>
        </p:txBody>
      </p:sp>
      <p:pic>
        <p:nvPicPr>
          <p:cNvPr id="57346" name="Picture 7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44" t="68932" r="11240" b="9349"/>
          <a:stretch>
            <a:fillRect/>
          </a:stretch>
        </p:blipFill>
        <p:spPr bwMode="auto">
          <a:xfrm>
            <a:off x="4038600" y="2362200"/>
            <a:ext cx="51054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3" name="Picture 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"/>
          <a:stretch>
            <a:fillRect/>
          </a:stretch>
        </p:blipFill>
        <p:spPr bwMode="auto">
          <a:xfrm>
            <a:off x="0" y="0"/>
            <a:ext cx="9324975" cy="696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4" name="Text Box 74"/>
          <p:cNvSpPr txBox="1">
            <a:spLocks noChangeArrowheads="1"/>
          </p:cNvSpPr>
          <p:nvPr/>
        </p:nvSpPr>
        <p:spPr bwMode="auto">
          <a:xfrm>
            <a:off x="6967538" y="6524625"/>
            <a:ext cx="17811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GB" sz="1000">
                <a:solidFill>
                  <a:schemeClr val="tx1"/>
                </a:solidFill>
              </a:rPr>
              <a:t>source: </a:t>
            </a:r>
            <a:r>
              <a:rPr lang="en-GB" sz="1000" i="0">
                <a:solidFill>
                  <a:schemeClr val="tx1"/>
                </a:solidFill>
              </a:rPr>
              <a:t>Liszkowski et al (2008)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Picture 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"/>
          <a:stretch>
            <a:fillRect/>
          </a:stretch>
        </p:blipFill>
        <p:spPr bwMode="auto">
          <a:xfrm>
            <a:off x="0" y="0"/>
            <a:ext cx="9324975" cy="696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8" name="Text Box 74"/>
          <p:cNvSpPr txBox="1">
            <a:spLocks noChangeArrowheads="1"/>
          </p:cNvSpPr>
          <p:nvPr/>
        </p:nvSpPr>
        <p:spPr bwMode="auto">
          <a:xfrm>
            <a:off x="6967538" y="6524625"/>
            <a:ext cx="17811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GB" sz="1000">
                <a:solidFill>
                  <a:schemeClr val="tx1"/>
                </a:solidFill>
              </a:rPr>
              <a:t>source: </a:t>
            </a:r>
            <a:r>
              <a:rPr lang="en-GB" sz="1000" i="0">
                <a:solidFill>
                  <a:schemeClr val="tx1"/>
                </a:solidFill>
              </a:rPr>
              <a:t>Liszkowski et al (2008)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950" y="-100013"/>
            <a:ext cx="9432925" cy="703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2" name="Text Box 4"/>
          <p:cNvSpPr txBox="1">
            <a:spLocks noChangeArrowheads="1"/>
          </p:cNvSpPr>
          <p:nvPr/>
        </p:nvSpPr>
        <p:spPr bwMode="auto">
          <a:xfrm>
            <a:off x="6967538" y="6524625"/>
            <a:ext cx="17811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GB" sz="1000">
                <a:solidFill>
                  <a:schemeClr val="tx1"/>
                </a:solidFill>
              </a:rPr>
              <a:t>source: </a:t>
            </a:r>
            <a:r>
              <a:rPr lang="en-GB" sz="1000" i="0">
                <a:solidFill>
                  <a:schemeClr val="tx1"/>
                </a:solidFill>
              </a:rPr>
              <a:t>Liszkowski et al (2008)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5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563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62467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62468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/>
              <a:t>Principle 1:</a:t>
            </a:r>
            <a:r>
              <a:rPr lang="en-GB" i="0"/>
              <a:t>  one can</a:t>
            </a:r>
            <a:r>
              <a:rPr lang="ja-JP" altLang="en-GB" i="0"/>
              <a:t>’</a:t>
            </a:r>
            <a:r>
              <a:rPr lang="en-GB" altLang="ja-JP" i="0"/>
              <a:t>t goal-directedly act on an object unless one has encountered it.</a:t>
            </a:r>
          </a:p>
          <a:p>
            <a:pPr eaLnBrk="1" hangingPunct="1"/>
            <a:endParaRPr lang="en-GB" i="0" u="sng"/>
          </a:p>
          <a:p>
            <a:pPr eaLnBrk="1" hangingPunct="1"/>
            <a:r>
              <a:rPr lang="en-GB" i="0" u="sng"/>
              <a:t>Principle 2:</a:t>
            </a:r>
            <a:r>
              <a:rPr lang="en-GB" i="0"/>
              <a:t> correct registration is a condition of </a:t>
            </a:r>
            <a:r>
              <a:rPr lang="en-GB"/>
              <a:t>successful </a:t>
            </a:r>
            <a:r>
              <a:rPr lang="en-GB" i="0"/>
              <a:t>action.</a:t>
            </a:r>
          </a:p>
          <a:p>
            <a:pPr eaLnBrk="1" hangingPunct="1"/>
            <a:endParaRPr lang="en-GB" i="0" u="sng"/>
          </a:p>
          <a:p>
            <a:pPr eaLnBrk="1" hangingPunct="1"/>
            <a:r>
              <a:rPr lang="en-GB" i="0" u="sng"/>
              <a:t>Principle 3:</a:t>
            </a:r>
            <a:r>
              <a:rPr lang="en-GB" i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62469" name="Line 6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2470" name="Rectangle 7"/>
          <p:cNvSpPr>
            <a:spLocks noChangeArrowheads="1"/>
          </p:cNvSpPr>
          <p:nvPr/>
        </p:nvSpPr>
        <p:spPr bwMode="auto">
          <a:xfrm>
            <a:off x="4140200" y="2708275"/>
            <a:ext cx="4824413" cy="19446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62471" name="Group 8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706569" name="AutoShape 9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62477" name="Group 10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62530" name="Group 11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62532" name="Oval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33" name="AutoShape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34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35" name="Oval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36" name="Oval 1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37" name="AutoShape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38" name="AutoShape 18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39" name="Freeform 19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2531" name="Text Box 20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62478" name="Group 21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62517" name="Group 22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62519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0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1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2" name="AutoShap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3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4" name="Oval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5" name="Oval 2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6" name="AutoShape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7" name="AutoShape 3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8" name="Freeform 32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9" name="AutoShape 33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2518" name="Text Box 34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62479" name="Group 35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62505" name="Group 36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62507" name="Oval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08" name="AutoShape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09" name="Oval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10" name="AutoShape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11" name="Oval 4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12" name="AutoShape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13" name="AutoShape 43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14" name="AutoShape 44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15" name="Rectangle 45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16" name="Oval 46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2506" name="Text Box 47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62480" name="Group 48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62492" name="Group 49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62494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95" name="AutoShape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96" name="Oval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97" name="AutoShape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98" name="Oval 5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99" name="AutoShape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00" name="AutoShape 56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01" name="AutoShape 57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02" name="Rectangle 58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03" name="Oval 59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04" name="Line 60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2493" name="Text Box 61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62481" name="Group 62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62482" name="Group 63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62484" name="Oval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85" name="AutoShape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86" name="Oval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87" name="AutoShape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88" name="Oval 6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89" name="AutoShape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90" name="AutoShape 70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91" name="AutoShape 71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2483" name="Text Box 72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  <p:pic>
        <p:nvPicPr>
          <p:cNvPr id="62472" name="Picture 7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2420938"/>
            <a:ext cx="313055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3" name="Text Box 75"/>
          <p:cNvSpPr txBox="1">
            <a:spLocks noChangeArrowheads="1"/>
          </p:cNvSpPr>
          <p:nvPr/>
        </p:nvSpPr>
        <p:spPr bwMode="auto">
          <a:xfrm>
            <a:off x="6967538" y="5108575"/>
            <a:ext cx="17811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GB" sz="1000"/>
              <a:t>source: </a:t>
            </a:r>
            <a:r>
              <a:rPr lang="en-GB" sz="1000" i="0"/>
              <a:t>Liszkowski et al (2008)</a:t>
            </a:r>
          </a:p>
        </p:txBody>
      </p:sp>
      <p:pic>
        <p:nvPicPr>
          <p:cNvPr id="62474" name="Picture 7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82" t="19841" r="14894" b="11349"/>
          <a:stretch>
            <a:fillRect/>
          </a:stretch>
        </p:blipFill>
        <p:spPr bwMode="auto">
          <a:xfrm>
            <a:off x="7380288" y="5411788"/>
            <a:ext cx="1333500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5" name="Picture 7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3" t="14087" r="12289" b="9415"/>
          <a:stretch>
            <a:fillRect/>
          </a:stretch>
        </p:blipFill>
        <p:spPr bwMode="auto">
          <a:xfrm>
            <a:off x="5795963" y="5418138"/>
            <a:ext cx="138271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6131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63491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63492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/>
              <a:t>Principle 1:</a:t>
            </a:r>
            <a:r>
              <a:rPr lang="en-GB" i="0"/>
              <a:t>  one can</a:t>
            </a:r>
            <a:r>
              <a:rPr lang="ja-JP" altLang="en-GB" i="0"/>
              <a:t>’</a:t>
            </a:r>
            <a:r>
              <a:rPr lang="en-GB" altLang="ja-JP" i="0"/>
              <a:t>t goal-directedly act on an object unless one has encountered it.</a:t>
            </a:r>
          </a:p>
          <a:p>
            <a:pPr eaLnBrk="1" hangingPunct="1"/>
            <a:endParaRPr lang="en-GB" i="0" u="sng"/>
          </a:p>
          <a:p>
            <a:pPr eaLnBrk="1" hangingPunct="1"/>
            <a:r>
              <a:rPr lang="en-GB" i="0" u="sng"/>
              <a:t>Principle 2:</a:t>
            </a:r>
            <a:r>
              <a:rPr lang="en-GB" i="0"/>
              <a:t> correct registration is a condition of </a:t>
            </a:r>
            <a:r>
              <a:rPr lang="en-GB"/>
              <a:t>successful </a:t>
            </a:r>
            <a:r>
              <a:rPr lang="en-GB" i="0"/>
              <a:t>action.</a:t>
            </a:r>
          </a:p>
          <a:p>
            <a:pPr eaLnBrk="1" hangingPunct="1"/>
            <a:endParaRPr lang="en-GB" i="0" u="sng"/>
          </a:p>
          <a:p>
            <a:pPr eaLnBrk="1" hangingPunct="1"/>
            <a:r>
              <a:rPr lang="en-GB" i="0" u="sng"/>
              <a:t>Principle 3:</a:t>
            </a:r>
            <a:r>
              <a:rPr lang="en-GB" i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63493" name="Line 6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3494" name="Rectangle 7"/>
          <p:cNvSpPr>
            <a:spLocks noChangeArrowheads="1"/>
          </p:cNvSpPr>
          <p:nvPr/>
        </p:nvSpPr>
        <p:spPr bwMode="auto">
          <a:xfrm>
            <a:off x="4140200" y="2708275"/>
            <a:ext cx="4824413" cy="19446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63495" name="Group 8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816137" name="AutoShape 9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63504" name="Group 10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63557" name="Group 11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63559" name="Oval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60" name="AutoShape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61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62" name="Oval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63" name="Oval 1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64" name="AutoShape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65" name="AutoShape 18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66" name="Freeform 19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558" name="Text Box 20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63505" name="Group 21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63544" name="Group 22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63546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47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48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49" name="AutoShap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50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51" name="Oval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52" name="Oval 2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53" name="AutoShape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54" name="AutoShape 3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55" name="Freeform 32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56" name="AutoShape 33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545" name="Text Box 34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63506" name="Group 35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63532" name="Group 36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63534" name="Oval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35" name="AutoShape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36" name="Oval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37" name="AutoShape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38" name="Oval 4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39" name="AutoShape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40" name="AutoShape 43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41" name="AutoShape 44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42" name="Rectangle 45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43" name="Oval 46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533" name="Text Box 47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63507" name="Group 48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63519" name="Group 49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63521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22" name="AutoShape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23" name="Oval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24" name="AutoShape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25" name="Oval 5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26" name="AutoShape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27" name="AutoShape 56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28" name="AutoShape 57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29" name="Rectangle 58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30" name="Oval 59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31" name="Line 60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520" name="Text Box 61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63508" name="Group 62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63509" name="Group 63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63511" name="Oval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12" name="AutoShape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13" name="Oval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14" name="AutoShape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15" name="Oval 6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16" name="AutoShape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17" name="AutoShape 70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18" name="AutoShape 71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510" name="Text Box 72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  <p:pic>
        <p:nvPicPr>
          <p:cNvPr id="63496" name="Picture 7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2420938"/>
            <a:ext cx="313055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7" name="Text Box 74"/>
          <p:cNvSpPr txBox="1">
            <a:spLocks noChangeArrowheads="1"/>
          </p:cNvSpPr>
          <p:nvPr/>
        </p:nvSpPr>
        <p:spPr bwMode="auto">
          <a:xfrm>
            <a:off x="6967538" y="5108575"/>
            <a:ext cx="17811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GB" sz="1000"/>
              <a:t>source: </a:t>
            </a:r>
            <a:r>
              <a:rPr lang="en-GB" sz="1000" i="0"/>
              <a:t>Liszkowski et al (2008)</a:t>
            </a:r>
          </a:p>
        </p:txBody>
      </p:sp>
      <p:pic>
        <p:nvPicPr>
          <p:cNvPr id="63498" name="Picture 7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82" t="19841" r="14894" b="11349"/>
          <a:stretch>
            <a:fillRect/>
          </a:stretch>
        </p:blipFill>
        <p:spPr bwMode="auto">
          <a:xfrm>
            <a:off x="7380288" y="5411788"/>
            <a:ext cx="1333500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9" name="Picture 7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3" t="14087" r="12289" b="9415"/>
          <a:stretch>
            <a:fillRect/>
          </a:stretch>
        </p:blipFill>
        <p:spPr bwMode="auto">
          <a:xfrm>
            <a:off x="5795963" y="5418138"/>
            <a:ext cx="138271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500" name="Text Box 77"/>
          <p:cNvSpPr txBox="1">
            <a:spLocks noChangeArrowheads="1"/>
          </p:cNvSpPr>
          <p:nvPr/>
        </p:nvSpPr>
        <p:spPr bwMode="auto">
          <a:xfrm>
            <a:off x="323850" y="2808288"/>
            <a:ext cx="4176713" cy="17399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561" tIns="93282" rIns="186561" bIns="93282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/>
            <a:r>
              <a:rPr lang="ja-JP" altLang="en-GB" i="0"/>
              <a:t>“</a:t>
            </a:r>
            <a:r>
              <a:rPr lang="en-GB" altLang="ja-JP" i="0"/>
              <a:t>Helping by informing inextricably involves … an understanding of others</a:t>
            </a:r>
            <a:r>
              <a:rPr lang="ja-JP" altLang="en-GB" i="0"/>
              <a:t>’</a:t>
            </a:r>
            <a:r>
              <a:rPr lang="en-GB" altLang="ja-JP" i="0"/>
              <a:t> goals and … of others</a:t>
            </a:r>
            <a:r>
              <a:rPr lang="ja-JP" altLang="en-GB" i="0"/>
              <a:t>’</a:t>
            </a:r>
            <a:r>
              <a:rPr lang="en-GB" altLang="ja-JP" i="0"/>
              <a:t> ignorance.</a:t>
            </a:r>
            <a:r>
              <a:rPr lang="ja-JP" altLang="en-GB" i="0"/>
              <a:t>”</a:t>
            </a:r>
            <a:endParaRPr lang="en-GB" altLang="ja-JP" i="0"/>
          </a:p>
          <a:p>
            <a:pPr algn="r" eaLnBrk="1" hangingPunct="1"/>
            <a:r>
              <a:rPr lang="en-GB" sz="1400" i="0"/>
              <a:t>(Liszkowski, Carpenter &amp; Tomasello 2008: 738-9)</a:t>
            </a:r>
          </a:p>
        </p:txBody>
      </p:sp>
      <p:sp>
        <p:nvSpPr>
          <p:cNvPr id="816206" name="Rectangle 78"/>
          <p:cNvSpPr>
            <a:spLocks noChangeArrowheads="1"/>
          </p:cNvSpPr>
          <p:nvPr/>
        </p:nvSpPr>
        <p:spPr bwMode="auto">
          <a:xfrm>
            <a:off x="0" y="1773238"/>
            <a:ext cx="4211638" cy="1079500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shade val="46275"/>
                  <a:invGamma/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816207" name="Rectangle 79"/>
          <p:cNvSpPr>
            <a:spLocks noChangeArrowheads="1"/>
          </p:cNvSpPr>
          <p:nvPr/>
        </p:nvSpPr>
        <p:spPr bwMode="auto">
          <a:xfrm flipH="1" flipV="1">
            <a:off x="0" y="4579938"/>
            <a:ext cx="5435600" cy="1079500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shade val="46275"/>
                  <a:invGamma/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ext Box 2"/>
          <p:cNvSpPr txBox="1">
            <a:spLocks noChangeArrowheads="1"/>
          </p:cNvSpPr>
          <p:nvPr/>
        </p:nvSpPr>
        <p:spPr bwMode="auto">
          <a:xfrm>
            <a:off x="1487488" y="1341438"/>
            <a:ext cx="19621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infant </a:t>
            </a:r>
          </a:p>
        </p:txBody>
      </p:sp>
      <p:sp>
        <p:nvSpPr>
          <p:cNvPr id="35842" name="Text Box 3"/>
          <p:cNvSpPr txBox="1">
            <a:spLocks noChangeArrowheads="1"/>
          </p:cNvSpPr>
          <p:nvPr/>
        </p:nvSpPr>
        <p:spPr bwMode="auto">
          <a:xfrm>
            <a:off x="3768725" y="1341438"/>
            <a:ext cx="1960563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nappy</a:t>
            </a:r>
          </a:p>
        </p:txBody>
      </p:sp>
      <p:sp>
        <p:nvSpPr>
          <p:cNvPr id="35843" name="Text Box 4"/>
          <p:cNvSpPr txBox="1">
            <a:spLocks noChangeArrowheads="1"/>
          </p:cNvSpPr>
          <p:nvPr/>
        </p:nvSpPr>
        <p:spPr bwMode="auto">
          <a:xfrm>
            <a:off x="6273800" y="1341438"/>
            <a:ext cx="13160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assemble</a:t>
            </a:r>
          </a:p>
        </p:txBody>
      </p:sp>
      <p:sp>
        <p:nvSpPr>
          <p:cNvPr id="35844" name="Line 5"/>
          <p:cNvSpPr>
            <a:spLocks noChangeShapeType="1"/>
          </p:cNvSpPr>
          <p:nvPr/>
        </p:nvSpPr>
        <p:spPr bwMode="auto">
          <a:xfrm flipH="1" flipV="1">
            <a:off x="471963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5845" name="Line 6"/>
          <p:cNvSpPr>
            <a:spLocks noChangeShapeType="1"/>
          </p:cNvSpPr>
          <p:nvPr/>
        </p:nvSpPr>
        <p:spPr bwMode="auto">
          <a:xfrm flipV="1">
            <a:off x="292258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5846" name="Line 7"/>
          <p:cNvSpPr>
            <a:spLocks noChangeShapeType="1"/>
          </p:cNvSpPr>
          <p:nvPr/>
        </p:nvSpPr>
        <p:spPr bwMode="auto">
          <a:xfrm flipH="1" flipV="1">
            <a:off x="4716463" y="476250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5847" name="Text Box 8"/>
          <p:cNvSpPr txBox="1">
            <a:spLocks noChangeArrowheads="1"/>
          </p:cNvSpPr>
          <p:nvPr/>
        </p:nvSpPr>
        <p:spPr bwMode="auto">
          <a:xfrm>
            <a:off x="3781425" y="188913"/>
            <a:ext cx="1908175" cy="42703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change nappy</a:t>
            </a:r>
          </a:p>
        </p:txBody>
      </p:sp>
      <p:sp>
        <p:nvSpPr>
          <p:cNvPr id="35848" name="AutoShape 9"/>
          <p:cNvSpPr>
            <a:spLocks noChangeArrowheads="1"/>
          </p:cNvSpPr>
          <p:nvPr/>
        </p:nvSpPr>
        <p:spPr bwMode="auto">
          <a:xfrm rot="-5400000">
            <a:off x="-488950" y="852488"/>
            <a:ext cx="1655763" cy="4651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plans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3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6131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64515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64516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/>
              <a:t>Principle 1:</a:t>
            </a:r>
            <a:r>
              <a:rPr lang="en-GB" i="0"/>
              <a:t>  one can</a:t>
            </a:r>
            <a:r>
              <a:rPr lang="ja-JP" altLang="en-GB" i="0"/>
              <a:t>’</a:t>
            </a:r>
            <a:r>
              <a:rPr lang="en-GB" altLang="ja-JP" i="0"/>
              <a:t>t goal-directedly act on an object unless one has encountered it.</a:t>
            </a:r>
          </a:p>
          <a:p>
            <a:pPr eaLnBrk="1" hangingPunct="1"/>
            <a:endParaRPr lang="en-GB" i="0" u="sng"/>
          </a:p>
          <a:p>
            <a:pPr eaLnBrk="1" hangingPunct="1"/>
            <a:r>
              <a:rPr lang="en-GB" i="0" u="sng"/>
              <a:t>Principle 2:</a:t>
            </a:r>
            <a:r>
              <a:rPr lang="en-GB" i="0"/>
              <a:t> correct registration is a condition of </a:t>
            </a:r>
            <a:r>
              <a:rPr lang="en-GB"/>
              <a:t>successful </a:t>
            </a:r>
            <a:r>
              <a:rPr lang="en-GB" i="0"/>
              <a:t>action.</a:t>
            </a:r>
          </a:p>
          <a:p>
            <a:pPr eaLnBrk="1" hangingPunct="1"/>
            <a:endParaRPr lang="en-GB" i="0" u="sng"/>
          </a:p>
          <a:p>
            <a:pPr eaLnBrk="1" hangingPunct="1"/>
            <a:r>
              <a:rPr lang="en-GB" i="0" u="sng"/>
              <a:t>Principle 3:</a:t>
            </a:r>
            <a:r>
              <a:rPr lang="en-GB" i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64517" name="Line 6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4518" name="Rectangle 7"/>
          <p:cNvSpPr>
            <a:spLocks noChangeArrowheads="1"/>
          </p:cNvSpPr>
          <p:nvPr/>
        </p:nvSpPr>
        <p:spPr bwMode="auto">
          <a:xfrm>
            <a:off x="4140200" y="2708275"/>
            <a:ext cx="4824413" cy="19446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64519" name="Group 8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816137" name="AutoShape 9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64530" name="Group 10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64583" name="Group 11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64585" name="Oval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86" name="AutoShape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87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88" name="Oval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89" name="Oval 1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90" name="AutoShape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91" name="AutoShape 18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92" name="Freeform 19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584" name="Text Box 20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64531" name="Group 21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64570" name="Group 22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64572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3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4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5" name="AutoShap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6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7" name="Oval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8" name="Oval 2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9" name="AutoShape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80" name="AutoShape 3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81" name="Freeform 32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82" name="AutoShape 33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571" name="Text Box 34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64532" name="Group 35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64558" name="Group 36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64560" name="Oval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1" name="AutoShape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2" name="Oval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3" name="AutoShape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4" name="Oval 4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5" name="AutoShape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6" name="AutoShape 43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7" name="AutoShape 44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8" name="Rectangle 45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9" name="Oval 46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559" name="Text Box 47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64533" name="Group 48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64545" name="Group 49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64547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8" name="AutoShape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9" name="Oval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0" name="AutoShape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1" name="Oval 5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2" name="AutoShape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3" name="AutoShape 56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4" name="AutoShape 57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5" name="Rectangle 58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6" name="Oval 59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7" name="Line 60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546" name="Text Box 61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64534" name="Group 62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64535" name="Group 63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64537" name="Oval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38" name="AutoShape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39" name="Oval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0" name="AutoShape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1" name="Oval 6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2" name="AutoShape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3" name="AutoShape 70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4" name="AutoShape 71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536" name="Text Box 72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  <p:pic>
        <p:nvPicPr>
          <p:cNvPr id="64520" name="Picture 7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2420938"/>
            <a:ext cx="313055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21" name="Text Box 74"/>
          <p:cNvSpPr txBox="1">
            <a:spLocks noChangeArrowheads="1"/>
          </p:cNvSpPr>
          <p:nvPr/>
        </p:nvSpPr>
        <p:spPr bwMode="auto">
          <a:xfrm>
            <a:off x="6967538" y="5108575"/>
            <a:ext cx="17811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GB" sz="1000"/>
              <a:t>source: </a:t>
            </a:r>
            <a:r>
              <a:rPr lang="en-GB" sz="1000" i="0"/>
              <a:t>Liszkowski et al (2008)</a:t>
            </a:r>
          </a:p>
        </p:txBody>
      </p:sp>
      <p:pic>
        <p:nvPicPr>
          <p:cNvPr id="64522" name="Picture 7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82" t="19841" r="14894" b="11349"/>
          <a:stretch>
            <a:fillRect/>
          </a:stretch>
        </p:blipFill>
        <p:spPr bwMode="auto">
          <a:xfrm>
            <a:off x="7380288" y="5411788"/>
            <a:ext cx="1333500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23" name="Picture 7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3" t="14087" r="12289" b="9415"/>
          <a:stretch>
            <a:fillRect/>
          </a:stretch>
        </p:blipFill>
        <p:spPr bwMode="auto">
          <a:xfrm>
            <a:off x="5795963" y="5418138"/>
            <a:ext cx="138271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24" name="Text Box 77"/>
          <p:cNvSpPr txBox="1">
            <a:spLocks noChangeArrowheads="1"/>
          </p:cNvSpPr>
          <p:nvPr/>
        </p:nvSpPr>
        <p:spPr bwMode="auto">
          <a:xfrm>
            <a:off x="323850" y="2808288"/>
            <a:ext cx="4176713" cy="17399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561" tIns="93282" rIns="186561" bIns="93282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/>
            <a:r>
              <a:rPr lang="ja-JP" altLang="en-GB" i="0"/>
              <a:t>“</a:t>
            </a:r>
            <a:r>
              <a:rPr lang="en-GB" altLang="ja-JP" i="0"/>
              <a:t>Helping by informing inextricably involves … an understanding of others</a:t>
            </a:r>
            <a:r>
              <a:rPr lang="ja-JP" altLang="en-GB" i="0"/>
              <a:t>’</a:t>
            </a:r>
            <a:r>
              <a:rPr lang="en-GB" altLang="ja-JP" i="0"/>
              <a:t> goals and … of others</a:t>
            </a:r>
            <a:r>
              <a:rPr lang="ja-JP" altLang="en-GB" i="0"/>
              <a:t>’</a:t>
            </a:r>
            <a:r>
              <a:rPr lang="en-GB" altLang="ja-JP" i="0"/>
              <a:t> ignorance.</a:t>
            </a:r>
            <a:r>
              <a:rPr lang="ja-JP" altLang="en-GB" i="0"/>
              <a:t>”</a:t>
            </a:r>
            <a:endParaRPr lang="en-GB" altLang="ja-JP" i="0"/>
          </a:p>
          <a:p>
            <a:pPr algn="r" eaLnBrk="1" hangingPunct="1"/>
            <a:r>
              <a:rPr lang="en-GB" sz="1400" i="0"/>
              <a:t>(Liszkowski, Carpenter &amp; Tomasello 2008: 738-9)</a:t>
            </a:r>
          </a:p>
        </p:txBody>
      </p:sp>
      <p:sp>
        <p:nvSpPr>
          <p:cNvPr id="816206" name="Rectangle 78"/>
          <p:cNvSpPr>
            <a:spLocks noChangeArrowheads="1"/>
          </p:cNvSpPr>
          <p:nvPr/>
        </p:nvSpPr>
        <p:spPr bwMode="auto">
          <a:xfrm>
            <a:off x="0" y="1773238"/>
            <a:ext cx="4211638" cy="1079500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shade val="46275"/>
                  <a:invGamma/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816207" name="Rectangle 79"/>
          <p:cNvSpPr>
            <a:spLocks noChangeArrowheads="1"/>
          </p:cNvSpPr>
          <p:nvPr/>
        </p:nvSpPr>
        <p:spPr bwMode="auto">
          <a:xfrm flipH="1" flipV="1">
            <a:off x="0" y="4579938"/>
            <a:ext cx="5435600" cy="1079500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shade val="46275"/>
                  <a:invGamma/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64527" name="Rectangle 2"/>
          <p:cNvSpPr>
            <a:spLocks noChangeArrowheads="1"/>
          </p:cNvSpPr>
          <p:nvPr/>
        </p:nvSpPr>
        <p:spPr bwMode="auto">
          <a:xfrm rot="-60000">
            <a:off x="2513013" y="3932238"/>
            <a:ext cx="1296987" cy="360362"/>
          </a:xfrm>
          <a:prstGeom prst="rect">
            <a:avLst/>
          </a:prstGeom>
          <a:solidFill>
            <a:srgbClr val="FF66FF">
              <a:alpha val="8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4528" name="Text Box 77"/>
          <p:cNvSpPr txBox="1">
            <a:spLocks noChangeArrowheads="1"/>
          </p:cNvSpPr>
          <p:nvPr/>
        </p:nvSpPr>
        <p:spPr bwMode="auto">
          <a:xfrm>
            <a:off x="323850" y="2808288"/>
            <a:ext cx="4176713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561" tIns="93282" rIns="186561" bIns="93282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/>
            <a:r>
              <a:rPr lang="ja-JP" altLang="en-GB" i="0"/>
              <a:t>“</a:t>
            </a:r>
            <a:r>
              <a:rPr lang="en-GB" altLang="ja-JP" i="0"/>
              <a:t>Helping by informing inextricably involves … an understanding of others</a:t>
            </a:r>
            <a:r>
              <a:rPr lang="ja-JP" altLang="en-GB" i="0"/>
              <a:t>’</a:t>
            </a:r>
            <a:r>
              <a:rPr lang="en-GB" altLang="ja-JP" i="0"/>
              <a:t> goals and … of others</a:t>
            </a:r>
            <a:r>
              <a:rPr lang="ja-JP" altLang="en-GB" i="0"/>
              <a:t>’</a:t>
            </a:r>
            <a:r>
              <a:rPr lang="en-GB" altLang="ja-JP" i="0"/>
              <a:t> ignorance.</a:t>
            </a:r>
            <a:r>
              <a:rPr lang="ja-JP" altLang="en-GB" i="0"/>
              <a:t>”</a:t>
            </a:r>
            <a:endParaRPr lang="en-GB" altLang="ja-JP" i="0"/>
          </a:p>
          <a:p>
            <a:pPr algn="r" eaLnBrk="1" hangingPunct="1"/>
            <a:r>
              <a:rPr lang="en-GB" sz="1400" i="0"/>
              <a:t>(Liszkowski, Carpenter &amp; Tomasello 2008: 738-9)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7587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65539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65540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/>
              <a:t>Principle 1:</a:t>
            </a:r>
            <a:r>
              <a:rPr lang="en-GB" i="0"/>
              <a:t>  one can</a:t>
            </a:r>
            <a:r>
              <a:rPr lang="ja-JP" altLang="en-GB" i="0"/>
              <a:t>’</a:t>
            </a:r>
            <a:r>
              <a:rPr lang="en-GB" altLang="ja-JP" i="0"/>
              <a:t>t goal-directedly act on an object unless one has encountered it.</a:t>
            </a:r>
          </a:p>
          <a:p>
            <a:pPr eaLnBrk="1" hangingPunct="1"/>
            <a:endParaRPr lang="en-GB" i="0" u="sng"/>
          </a:p>
          <a:p>
            <a:pPr eaLnBrk="1" hangingPunct="1"/>
            <a:r>
              <a:rPr lang="en-GB" i="0" u="sng"/>
              <a:t>Principle 2:</a:t>
            </a:r>
            <a:r>
              <a:rPr lang="en-GB" i="0"/>
              <a:t> correct registration is a condition of </a:t>
            </a:r>
            <a:r>
              <a:rPr lang="en-GB"/>
              <a:t>successful </a:t>
            </a:r>
            <a:r>
              <a:rPr lang="en-GB" i="0"/>
              <a:t>action.</a:t>
            </a:r>
          </a:p>
          <a:p>
            <a:pPr eaLnBrk="1" hangingPunct="1"/>
            <a:endParaRPr lang="en-GB" i="0" u="sng"/>
          </a:p>
          <a:p>
            <a:pPr eaLnBrk="1" hangingPunct="1"/>
            <a:r>
              <a:rPr lang="en-GB" i="0" u="sng"/>
              <a:t>Principle 3:</a:t>
            </a:r>
            <a:r>
              <a:rPr lang="en-GB" i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65541" name="Line 6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5542" name="Rectangle 7"/>
          <p:cNvSpPr>
            <a:spLocks noChangeArrowheads="1"/>
          </p:cNvSpPr>
          <p:nvPr/>
        </p:nvSpPr>
        <p:spPr bwMode="auto">
          <a:xfrm>
            <a:off x="4140200" y="2708275"/>
            <a:ext cx="4824413" cy="19446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65543" name="Group 8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707593" name="AutoShape 9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65545" name="Group 10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65598" name="Group 11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65600" name="Oval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601" name="AutoShape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602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603" name="Oval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604" name="Oval 1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605" name="AutoShape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606" name="AutoShape 18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607" name="Freeform 19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5599" name="Text Box 20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65546" name="Group 21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65585" name="Group 22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65587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88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89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90" name="AutoShap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91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92" name="Oval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93" name="Oval 2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94" name="AutoShape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95" name="AutoShape 3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96" name="Freeform 32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97" name="AutoShape 33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5586" name="Text Box 34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65547" name="Group 35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65573" name="Group 36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65575" name="Oval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76" name="AutoShape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77" name="Oval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78" name="AutoShape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79" name="Oval 4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80" name="AutoShape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81" name="AutoShape 43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82" name="AutoShape 44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83" name="Rectangle 45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84" name="Oval 46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5574" name="Text Box 47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65548" name="Group 48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65560" name="Group 49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65562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63" name="AutoShape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64" name="Oval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65" name="AutoShape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66" name="Oval 5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67" name="AutoShape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68" name="AutoShape 56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69" name="AutoShape 57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70" name="Rectangle 58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71" name="Oval 59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72" name="Line 60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5561" name="Text Box 61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65549" name="Group 62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65550" name="Group 63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65552" name="Oval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53" name="AutoShape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54" name="Oval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55" name="AutoShape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56" name="Oval 6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57" name="AutoShape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58" name="AutoShape 70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59" name="AutoShape 71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5551" name="Text Box 72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3251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66563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66564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/>
              <a:t>Principle 1:</a:t>
            </a:r>
            <a:r>
              <a:rPr lang="en-GB" i="0"/>
              <a:t>  one can</a:t>
            </a:r>
            <a:r>
              <a:rPr lang="ja-JP" altLang="en-GB" i="0"/>
              <a:t>’</a:t>
            </a:r>
            <a:r>
              <a:rPr lang="en-GB" altLang="ja-JP" i="0"/>
              <a:t>t goal-directedly act on an object unless one has encountered it.</a:t>
            </a:r>
          </a:p>
          <a:p>
            <a:pPr eaLnBrk="1" hangingPunct="1"/>
            <a:endParaRPr lang="en-GB" i="0" u="sng"/>
          </a:p>
          <a:p>
            <a:pPr eaLnBrk="1" hangingPunct="1"/>
            <a:r>
              <a:rPr lang="en-GB" i="0" u="sng"/>
              <a:t>Principle 2:</a:t>
            </a:r>
            <a:r>
              <a:rPr lang="en-GB" i="0"/>
              <a:t> correct registration is a condition of </a:t>
            </a:r>
            <a:r>
              <a:rPr lang="en-GB"/>
              <a:t>successful </a:t>
            </a:r>
            <a:r>
              <a:rPr lang="en-GB" i="0"/>
              <a:t>action.</a:t>
            </a:r>
          </a:p>
          <a:p>
            <a:pPr eaLnBrk="1" hangingPunct="1"/>
            <a:endParaRPr lang="en-GB" i="0" u="sng"/>
          </a:p>
          <a:p>
            <a:pPr eaLnBrk="1" hangingPunct="1"/>
            <a:r>
              <a:rPr lang="en-GB" i="0" u="sng"/>
              <a:t>Principle 3</a:t>
            </a:r>
            <a:endParaRPr lang="en-GB" i="0"/>
          </a:p>
        </p:txBody>
      </p:sp>
      <p:sp>
        <p:nvSpPr>
          <p:cNvPr id="66565" name="Line 6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66566" name="Group 7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693256" name="AutoShape 8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66568" name="Group 9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66621" name="Group 10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66623" name="Oval 11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24" name="AutoShape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25" name="AutoShape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26" name="Oval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27" name="Oval 1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28" name="AutoShape 1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29" name="AutoShape 17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30" name="Freeform 18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6622" name="Text Box 19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66569" name="Group 20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66608" name="Group 21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66610" name="AutoShape 22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11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12" name="Oval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13" name="AutoShape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14" name="AutoShap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15" name="Oval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16" name="Oval 2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17" name="AutoShape 2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18" name="AutoShape 30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19" name="Freeform 31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20" name="AutoShape 32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6609" name="Text Box 33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66570" name="Group 34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66596" name="Group 35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66598" name="Oval 36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99" name="AutoShape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00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01" name="AutoShape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02" name="Oval 4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03" name="AutoShape 4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04" name="AutoShape 42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05" name="AutoShape 43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06" name="Rectangle 44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07" name="Oval 45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6597" name="Text Box 46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66571" name="Group 47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66583" name="Group 48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66585" name="Oval 49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86" name="AutoShape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87" name="Oval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88" name="AutoShape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89" name="Oval 5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90" name="AutoShape 5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91" name="AutoShape 55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92" name="AutoShape 56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93" name="Rectangle 57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94" name="Oval 58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95" name="Line 59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6584" name="Text Box 60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66572" name="Group 61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66573" name="Group 62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66575" name="Oval 63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76" name="AutoShape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77" name="Oval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78" name="AutoShape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79" name="Oval 6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80" name="AutoShape 6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81" name="AutoShape 69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82" name="AutoShape 70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6574" name="Text Box 71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7155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67587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5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&lt;= you most recently encountered the object at that location</a:t>
            </a:r>
          </a:p>
        </p:txBody>
      </p:sp>
      <p:sp>
        <p:nvSpPr>
          <p:cNvPr id="67588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425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/>
              <a:t>Principle 3:</a:t>
            </a:r>
            <a:r>
              <a:rPr lang="en-GB" i="0"/>
              <a:t>  one can</a:t>
            </a:r>
            <a:r>
              <a:rPr lang="en-GB" altLang="ja-JP" i="0"/>
              <a:t>’t goal-directedly act on an object unless one has encountered it.</a:t>
            </a:r>
          </a:p>
          <a:p>
            <a:pPr eaLnBrk="1" hangingPunct="1"/>
            <a:endParaRPr lang="en-GB" i="0" u="sng"/>
          </a:p>
          <a:p>
            <a:pPr eaLnBrk="1" hangingPunct="1"/>
            <a:r>
              <a:rPr lang="en-GB" i="0" u="sng"/>
              <a:t>Principle 4:</a:t>
            </a:r>
            <a:r>
              <a:rPr lang="en-GB" i="0"/>
              <a:t> correct registration is a condition of </a:t>
            </a:r>
            <a:r>
              <a:rPr lang="en-GB"/>
              <a:t>successful </a:t>
            </a:r>
            <a:r>
              <a:rPr lang="en-GB" i="0"/>
              <a:t>action.</a:t>
            </a:r>
          </a:p>
          <a:p>
            <a:pPr eaLnBrk="1" hangingPunct="1"/>
            <a:endParaRPr lang="en-GB" i="0" u="sng"/>
          </a:p>
          <a:p>
            <a:pPr eaLnBrk="1" hangingPunct="1"/>
            <a:r>
              <a:rPr lang="en-GB" i="0" u="sng"/>
              <a:t>Principle 5:</a:t>
            </a:r>
            <a:r>
              <a:rPr lang="en-GB" i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67589" name="Line 6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67590" name="Group 7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817160" name="AutoShape 8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67592" name="Group 9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67645" name="Group 10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67647" name="Oval 11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48" name="AutoShape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49" name="AutoShape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50" name="Oval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51" name="Oval 1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52" name="AutoShape 1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53" name="AutoShape 17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54" name="Freeform 18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7646" name="Text Box 19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67593" name="Group 20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67632" name="Group 21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67634" name="AutoShape 22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35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36" name="Oval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37" name="AutoShape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38" name="AutoShap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39" name="Oval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40" name="Oval 2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41" name="AutoShape 2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42" name="AutoShape 30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43" name="Freeform 31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44" name="AutoShape 32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7633" name="Text Box 33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67594" name="Group 34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67620" name="Group 35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67622" name="Oval 36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23" name="AutoShape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24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25" name="AutoShape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26" name="Oval 4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27" name="AutoShape 4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28" name="AutoShape 42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29" name="AutoShape 43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30" name="Rectangle 44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31" name="Oval 45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7621" name="Text Box 46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67595" name="Group 47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67607" name="Group 48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67609" name="Oval 49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10" name="AutoShape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11" name="Oval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12" name="AutoShape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13" name="Oval 5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14" name="AutoShape 5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15" name="AutoShape 55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16" name="AutoShape 56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17" name="Rectangle 57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18" name="Oval 58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19" name="Line 59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7608" name="Text Box 60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67596" name="Group 61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67597" name="Group 62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67599" name="Oval 63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00" name="AutoShape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01" name="Oval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02" name="AutoShape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03" name="Oval 6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04" name="AutoShape 6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05" name="AutoShape 69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06" name="AutoShape 70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7598" name="Text Box 71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04813"/>
            <a:ext cx="27686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5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133600"/>
            <a:ext cx="27813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859" name="Rectangle 14"/>
          <p:cNvSpPr>
            <a:spLocks noChangeArrowheads="1"/>
          </p:cNvSpPr>
          <p:nvPr/>
        </p:nvSpPr>
        <p:spPr bwMode="auto">
          <a:xfrm>
            <a:off x="2916238" y="6237288"/>
            <a:ext cx="5741987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/>
              <a:t>source </a:t>
            </a:r>
            <a:r>
              <a:rPr lang="en-US" i="0"/>
              <a:t>Träuble,  Marinovic, &amp; </a:t>
            </a:r>
            <a:r>
              <a:rPr lang="de-DE" i="0"/>
              <a:t>Pauen (2010)</a:t>
            </a:r>
            <a:endParaRPr lang="en-US" i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04813"/>
            <a:ext cx="27686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133600"/>
            <a:ext cx="27813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3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4581525"/>
            <a:ext cx="34417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4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913" y="4581525"/>
            <a:ext cx="34671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85" name="Rectangle 14"/>
          <p:cNvSpPr>
            <a:spLocks noChangeArrowheads="1"/>
          </p:cNvSpPr>
          <p:nvPr/>
        </p:nvSpPr>
        <p:spPr bwMode="auto">
          <a:xfrm>
            <a:off x="2916238" y="6237288"/>
            <a:ext cx="5741987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/>
              <a:t>source </a:t>
            </a:r>
            <a:r>
              <a:rPr lang="en-US" i="0"/>
              <a:t>Träuble,  Marinovic, &amp; </a:t>
            </a:r>
            <a:r>
              <a:rPr lang="de-DE" i="0"/>
              <a:t>Pauen (2010)</a:t>
            </a:r>
            <a:endParaRPr lang="en-US" i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04813"/>
            <a:ext cx="27686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133600"/>
            <a:ext cx="27813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7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4581525"/>
            <a:ext cx="34417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8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913" y="4581525"/>
            <a:ext cx="34671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9" name="Picture 11" descr="fi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38"/>
          <a:stretch>
            <a:fillRect/>
          </a:stretch>
        </p:blipFill>
        <p:spPr bwMode="auto">
          <a:xfrm>
            <a:off x="3348038" y="333375"/>
            <a:ext cx="2174875" cy="355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0" name="Picture 13" descr="fi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82" r="-140" b="75389"/>
          <a:stretch>
            <a:fillRect/>
          </a:stretch>
        </p:blipFill>
        <p:spPr bwMode="auto">
          <a:xfrm>
            <a:off x="5651500" y="404813"/>
            <a:ext cx="1196975" cy="8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911" name="Rectangle 7"/>
          <p:cNvSpPr>
            <a:spLocks noChangeArrowheads="1"/>
          </p:cNvSpPr>
          <p:nvPr/>
        </p:nvSpPr>
        <p:spPr bwMode="auto">
          <a:xfrm>
            <a:off x="2916238" y="6237288"/>
            <a:ext cx="5741987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/>
              <a:t>source </a:t>
            </a:r>
            <a:r>
              <a:rPr lang="en-US" i="0"/>
              <a:t>Träuble,  Marinovic, &amp; </a:t>
            </a:r>
            <a:r>
              <a:rPr lang="de-DE" i="0"/>
              <a:t>Pauen (2010)</a:t>
            </a:r>
            <a:endParaRPr lang="en-US" i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2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04813"/>
            <a:ext cx="27686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133600"/>
            <a:ext cx="27813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1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775" y="404813"/>
            <a:ext cx="28702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2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2205038"/>
            <a:ext cx="28829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3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4581525"/>
            <a:ext cx="34417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4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913" y="4581525"/>
            <a:ext cx="34671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5" name="Rectangle 82"/>
          <p:cNvSpPr>
            <a:spLocks noChangeArrowheads="1"/>
          </p:cNvSpPr>
          <p:nvPr/>
        </p:nvSpPr>
        <p:spPr bwMode="auto">
          <a:xfrm>
            <a:off x="2916238" y="6237288"/>
            <a:ext cx="5741987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/>
              <a:t>source </a:t>
            </a:r>
            <a:r>
              <a:rPr lang="en-US" i="0"/>
              <a:t>Träuble,  Marinovic, &amp; </a:t>
            </a:r>
            <a:r>
              <a:rPr lang="de-DE" i="0"/>
              <a:t>Pauen (2010)</a:t>
            </a:r>
            <a:endParaRPr lang="en-US" i="0"/>
          </a:p>
        </p:txBody>
      </p:sp>
      <p:sp>
        <p:nvSpPr>
          <p:cNvPr id="124936" name="Rectangle 11"/>
          <p:cNvSpPr>
            <a:spLocks noChangeArrowheads="1"/>
          </p:cNvSpPr>
          <p:nvPr/>
        </p:nvSpPr>
        <p:spPr bwMode="auto">
          <a:xfrm>
            <a:off x="0" y="260350"/>
            <a:ext cx="3059113" cy="3744913"/>
          </a:xfrm>
          <a:prstGeom prst="rect">
            <a:avLst/>
          </a:prstGeom>
          <a:solidFill>
            <a:schemeClr val="tx2">
              <a:alpha val="67058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defTabSz="449263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04813"/>
            <a:ext cx="27686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95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133600"/>
            <a:ext cx="27813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95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775" y="404813"/>
            <a:ext cx="28702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95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2205038"/>
            <a:ext cx="28829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957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4581525"/>
            <a:ext cx="34417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958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913" y="4581525"/>
            <a:ext cx="34671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959" name="Rectangle 82"/>
          <p:cNvSpPr>
            <a:spLocks noChangeArrowheads="1"/>
          </p:cNvSpPr>
          <p:nvPr/>
        </p:nvSpPr>
        <p:spPr bwMode="auto">
          <a:xfrm>
            <a:off x="2916238" y="6237288"/>
            <a:ext cx="5741987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/>
              <a:t>source </a:t>
            </a:r>
            <a:r>
              <a:rPr lang="en-US" i="0"/>
              <a:t>Träuble,  Marinovic, &amp; </a:t>
            </a:r>
            <a:r>
              <a:rPr lang="de-DE" i="0"/>
              <a:t>Pauen (2010)</a:t>
            </a:r>
            <a:endParaRPr lang="en-US" i="0"/>
          </a:p>
        </p:txBody>
      </p:sp>
      <p:sp>
        <p:nvSpPr>
          <p:cNvPr id="125960" name="Rectangle 11"/>
          <p:cNvSpPr>
            <a:spLocks noChangeArrowheads="1"/>
          </p:cNvSpPr>
          <p:nvPr/>
        </p:nvSpPr>
        <p:spPr bwMode="auto">
          <a:xfrm>
            <a:off x="0" y="260350"/>
            <a:ext cx="3059113" cy="3744913"/>
          </a:xfrm>
          <a:prstGeom prst="rect">
            <a:avLst/>
          </a:prstGeom>
          <a:solidFill>
            <a:schemeClr val="tx2">
              <a:alpha val="67058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defTabSz="449263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/>
          </a:p>
        </p:txBody>
      </p:sp>
      <p:pic>
        <p:nvPicPr>
          <p:cNvPr id="125961" name="Picture 12" descr="fig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38"/>
          <a:stretch>
            <a:fillRect/>
          </a:stretch>
        </p:blipFill>
        <p:spPr bwMode="auto">
          <a:xfrm>
            <a:off x="107950" y="260350"/>
            <a:ext cx="2174875" cy="355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962" name="Picture 14" descr="fig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03" r="43221"/>
          <a:stretch>
            <a:fillRect/>
          </a:stretch>
        </p:blipFill>
        <p:spPr bwMode="auto">
          <a:xfrm>
            <a:off x="6084888" y="188913"/>
            <a:ext cx="1281112" cy="355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04813"/>
            <a:ext cx="27686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7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133600"/>
            <a:ext cx="27813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79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775" y="404813"/>
            <a:ext cx="28702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0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2205038"/>
            <a:ext cx="28829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1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404813"/>
            <a:ext cx="27940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2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0" y="2276475"/>
            <a:ext cx="27813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3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4581525"/>
            <a:ext cx="34417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4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913" y="4581525"/>
            <a:ext cx="34671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85" name="Rectangle 11"/>
          <p:cNvSpPr>
            <a:spLocks noChangeArrowheads="1"/>
          </p:cNvSpPr>
          <p:nvPr/>
        </p:nvSpPr>
        <p:spPr bwMode="auto">
          <a:xfrm>
            <a:off x="2916238" y="6237288"/>
            <a:ext cx="5741987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/>
              <a:t>source </a:t>
            </a:r>
            <a:r>
              <a:rPr lang="en-US" i="0"/>
              <a:t>Träuble,  Marinovic, &amp; </a:t>
            </a:r>
            <a:r>
              <a:rPr lang="de-DE" i="0"/>
              <a:t>Pauen (2010)</a:t>
            </a:r>
            <a:endParaRPr lang="en-US" i="0"/>
          </a:p>
        </p:txBody>
      </p:sp>
      <p:sp>
        <p:nvSpPr>
          <p:cNvPr id="126986" name="Rectangle 12"/>
          <p:cNvSpPr>
            <a:spLocks noChangeArrowheads="1"/>
          </p:cNvSpPr>
          <p:nvPr/>
        </p:nvSpPr>
        <p:spPr bwMode="auto">
          <a:xfrm>
            <a:off x="0" y="260350"/>
            <a:ext cx="6156325" cy="3744913"/>
          </a:xfrm>
          <a:prstGeom prst="rect">
            <a:avLst/>
          </a:prstGeom>
          <a:solidFill>
            <a:schemeClr val="tx2">
              <a:alpha val="67058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defTabSz="449263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ext Box 2"/>
          <p:cNvSpPr txBox="1">
            <a:spLocks noChangeArrowheads="1"/>
          </p:cNvSpPr>
          <p:nvPr/>
        </p:nvSpPr>
        <p:spPr bwMode="auto">
          <a:xfrm>
            <a:off x="590550" y="2544763"/>
            <a:ext cx="16541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strip clothes</a:t>
            </a:r>
          </a:p>
        </p:txBody>
      </p:sp>
      <p:sp>
        <p:nvSpPr>
          <p:cNvPr id="36866" name="Text Box 3"/>
          <p:cNvSpPr txBox="1">
            <a:spLocks noChangeArrowheads="1"/>
          </p:cNvSpPr>
          <p:nvPr/>
        </p:nvSpPr>
        <p:spPr bwMode="auto">
          <a:xfrm>
            <a:off x="2659063" y="2544763"/>
            <a:ext cx="145256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clean bum</a:t>
            </a:r>
          </a:p>
        </p:txBody>
      </p:sp>
      <p:sp>
        <p:nvSpPr>
          <p:cNvPr id="36867" name="Text Box 4"/>
          <p:cNvSpPr txBox="1">
            <a:spLocks noChangeArrowheads="1"/>
          </p:cNvSpPr>
          <p:nvPr/>
        </p:nvSpPr>
        <p:spPr bwMode="auto">
          <a:xfrm>
            <a:off x="4337050" y="2544763"/>
            <a:ext cx="812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open</a:t>
            </a:r>
          </a:p>
        </p:txBody>
      </p:sp>
      <p:sp>
        <p:nvSpPr>
          <p:cNvPr id="36868" name="Text Box 5"/>
          <p:cNvSpPr txBox="1">
            <a:spLocks noChangeArrowheads="1"/>
          </p:cNvSpPr>
          <p:nvPr/>
        </p:nvSpPr>
        <p:spPr bwMode="auto">
          <a:xfrm>
            <a:off x="5272088" y="2544763"/>
            <a:ext cx="161448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place under</a:t>
            </a:r>
          </a:p>
        </p:txBody>
      </p:sp>
      <p:sp>
        <p:nvSpPr>
          <p:cNvPr id="36869" name="Text Box 6"/>
          <p:cNvSpPr txBox="1">
            <a:spLocks noChangeArrowheads="1"/>
          </p:cNvSpPr>
          <p:nvPr/>
        </p:nvSpPr>
        <p:spPr bwMode="auto">
          <a:xfrm>
            <a:off x="7137400" y="2544763"/>
            <a:ext cx="15065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close studs</a:t>
            </a:r>
          </a:p>
        </p:txBody>
      </p:sp>
      <p:sp>
        <p:nvSpPr>
          <p:cNvPr id="36870" name="Text Box 7"/>
          <p:cNvSpPr txBox="1">
            <a:spLocks noChangeArrowheads="1"/>
          </p:cNvSpPr>
          <p:nvPr/>
        </p:nvSpPr>
        <p:spPr bwMode="auto">
          <a:xfrm>
            <a:off x="1487488" y="1341438"/>
            <a:ext cx="19621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infant </a:t>
            </a:r>
          </a:p>
        </p:txBody>
      </p:sp>
      <p:sp>
        <p:nvSpPr>
          <p:cNvPr id="36871" name="Text Box 8"/>
          <p:cNvSpPr txBox="1">
            <a:spLocks noChangeArrowheads="1"/>
          </p:cNvSpPr>
          <p:nvPr/>
        </p:nvSpPr>
        <p:spPr bwMode="auto">
          <a:xfrm>
            <a:off x="3768725" y="1341438"/>
            <a:ext cx="1960563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nappy</a:t>
            </a:r>
          </a:p>
        </p:txBody>
      </p:sp>
      <p:sp>
        <p:nvSpPr>
          <p:cNvPr id="36872" name="Text Box 9"/>
          <p:cNvSpPr txBox="1">
            <a:spLocks noChangeArrowheads="1"/>
          </p:cNvSpPr>
          <p:nvPr/>
        </p:nvSpPr>
        <p:spPr bwMode="auto">
          <a:xfrm>
            <a:off x="6273800" y="1341438"/>
            <a:ext cx="13160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assemble</a:t>
            </a:r>
          </a:p>
        </p:txBody>
      </p:sp>
      <p:sp>
        <p:nvSpPr>
          <p:cNvPr id="36873" name="Line 10"/>
          <p:cNvSpPr>
            <a:spLocks noChangeShapeType="1"/>
          </p:cNvSpPr>
          <p:nvPr/>
        </p:nvSpPr>
        <p:spPr bwMode="auto">
          <a:xfrm flipV="1">
            <a:off x="1547813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6874" name="Line 11"/>
          <p:cNvSpPr>
            <a:spLocks noChangeShapeType="1"/>
          </p:cNvSpPr>
          <p:nvPr/>
        </p:nvSpPr>
        <p:spPr bwMode="auto">
          <a:xfrm flipH="1" flipV="1">
            <a:off x="24828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6875" name="Line 12"/>
          <p:cNvSpPr>
            <a:spLocks noChangeShapeType="1"/>
          </p:cNvSpPr>
          <p:nvPr/>
        </p:nvSpPr>
        <p:spPr bwMode="auto">
          <a:xfrm flipV="1">
            <a:off x="60134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6876" name="Line 13"/>
          <p:cNvSpPr>
            <a:spLocks noChangeShapeType="1"/>
          </p:cNvSpPr>
          <p:nvPr/>
        </p:nvSpPr>
        <p:spPr bwMode="auto">
          <a:xfrm flipH="1" flipV="1">
            <a:off x="6948488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6877" name="Line 14"/>
          <p:cNvSpPr>
            <a:spLocks noChangeShapeType="1"/>
          </p:cNvSpPr>
          <p:nvPr/>
        </p:nvSpPr>
        <p:spPr bwMode="auto">
          <a:xfrm flipH="1" flipV="1">
            <a:off x="4786313" y="1844675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6878" name="Line 15"/>
          <p:cNvSpPr>
            <a:spLocks noChangeShapeType="1"/>
          </p:cNvSpPr>
          <p:nvPr/>
        </p:nvSpPr>
        <p:spPr bwMode="auto">
          <a:xfrm flipH="1" flipV="1">
            <a:off x="471963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6879" name="Line 16"/>
          <p:cNvSpPr>
            <a:spLocks noChangeShapeType="1"/>
          </p:cNvSpPr>
          <p:nvPr/>
        </p:nvSpPr>
        <p:spPr bwMode="auto">
          <a:xfrm flipV="1">
            <a:off x="292258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6880" name="Line 17"/>
          <p:cNvSpPr>
            <a:spLocks noChangeShapeType="1"/>
          </p:cNvSpPr>
          <p:nvPr/>
        </p:nvSpPr>
        <p:spPr bwMode="auto">
          <a:xfrm flipH="1" flipV="1">
            <a:off x="4716463" y="476250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6881" name="Text Box 18"/>
          <p:cNvSpPr txBox="1">
            <a:spLocks noChangeArrowheads="1"/>
          </p:cNvSpPr>
          <p:nvPr/>
        </p:nvSpPr>
        <p:spPr bwMode="auto">
          <a:xfrm>
            <a:off x="3781425" y="188913"/>
            <a:ext cx="1908175" cy="42703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change nappy</a:t>
            </a:r>
          </a:p>
        </p:txBody>
      </p:sp>
      <p:sp>
        <p:nvSpPr>
          <p:cNvPr id="36882" name="AutoShape 19"/>
          <p:cNvSpPr>
            <a:spLocks noChangeArrowheads="1"/>
          </p:cNvSpPr>
          <p:nvPr/>
        </p:nvSpPr>
        <p:spPr bwMode="auto">
          <a:xfrm rot="-5400000">
            <a:off x="-488950" y="852488"/>
            <a:ext cx="1655763" cy="4651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plans</a:t>
            </a:r>
          </a:p>
        </p:txBody>
      </p:sp>
      <p:sp>
        <p:nvSpPr>
          <p:cNvPr id="36883" name="AutoShape 20"/>
          <p:cNvSpPr>
            <a:spLocks noChangeArrowheads="1"/>
          </p:cNvSpPr>
          <p:nvPr/>
        </p:nvSpPr>
        <p:spPr bwMode="auto">
          <a:xfrm rot="-5400000">
            <a:off x="-200025" y="2368550"/>
            <a:ext cx="1081088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goals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04813"/>
            <a:ext cx="27686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133600"/>
            <a:ext cx="27813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3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775" y="404813"/>
            <a:ext cx="28702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4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2205038"/>
            <a:ext cx="28829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5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404813"/>
            <a:ext cx="27940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6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0" y="2276475"/>
            <a:ext cx="27813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7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3213100"/>
            <a:ext cx="1816100" cy="1155700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008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4581525"/>
            <a:ext cx="34417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9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913" y="4581525"/>
            <a:ext cx="34671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10" name="Rectangle 11"/>
          <p:cNvSpPr>
            <a:spLocks noChangeArrowheads="1"/>
          </p:cNvSpPr>
          <p:nvPr/>
        </p:nvSpPr>
        <p:spPr bwMode="auto">
          <a:xfrm>
            <a:off x="2916238" y="6237288"/>
            <a:ext cx="5741987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/>
              <a:t>source </a:t>
            </a:r>
            <a:r>
              <a:rPr lang="en-US" i="0"/>
              <a:t>Träuble,  Marinovic, &amp; </a:t>
            </a:r>
            <a:r>
              <a:rPr lang="de-DE" i="0"/>
              <a:t>Pauen (2010)</a:t>
            </a:r>
            <a:endParaRPr lang="en-US" i="0"/>
          </a:p>
        </p:txBody>
      </p:sp>
      <p:sp>
        <p:nvSpPr>
          <p:cNvPr id="128011" name="Rectangle 12"/>
          <p:cNvSpPr>
            <a:spLocks noChangeArrowheads="1"/>
          </p:cNvSpPr>
          <p:nvPr/>
        </p:nvSpPr>
        <p:spPr bwMode="auto">
          <a:xfrm>
            <a:off x="0" y="260350"/>
            <a:ext cx="6156325" cy="3744913"/>
          </a:xfrm>
          <a:prstGeom prst="rect">
            <a:avLst/>
          </a:prstGeom>
          <a:solidFill>
            <a:schemeClr val="tx2">
              <a:alpha val="67058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defTabSz="449263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04813"/>
            <a:ext cx="27686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02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133600"/>
            <a:ext cx="27813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02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404813"/>
            <a:ext cx="27940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02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0" y="2276475"/>
            <a:ext cx="27813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02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3213100"/>
            <a:ext cx="1816100" cy="1155700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03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4581525"/>
            <a:ext cx="34417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03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913" y="4581525"/>
            <a:ext cx="34671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32" name="Rectangle 11"/>
          <p:cNvSpPr>
            <a:spLocks noChangeArrowheads="1"/>
          </p:cNvSpPr>
          <p:nvPr/>
        </p:nvSpPr>
        <p:spPr bwMode="auto">
          <a:xfrm>
            <a:off x="2916238" y="6237288"/>
            <a:ext cx="5741987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/>
              <a:t>source </a:t>
            </a:r>
            <a:r>
              <a:rPr lang="en-US" i="0"/>
              <a:t>Träuble,  Marinovic, &amp; </a:t>
            </a:r>
            <a:r>
              <a:rPr lang="de-DE" i="0"/>
              <a:t>Pauen (2010)</a:t>
            </a:r>
            <a:endParaRPr lang="en-US" i="0"/>
          </a:p>
        </p:txBody>
      </p:sp>
      <p:pic>
        <p:nvPicPr>
          <p:cNvPr id="129033" name="Picture 13" descr="fi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18678"/>
          <a:stretch>
            <a:fillRect/>
          </a:stretch>
        </p:blipFill>
        <p:spPr bwMode="auto">
          <a:xfrm>
            <a:off x="107950" y="260350"/>
            <a:ext cx="4946650" cy="355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49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7155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130051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130052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/>
              <a:t>Principle 1:</a:t>
            </a:r>
            <a:r>
              <a:rPr lang="en-GB" i="0"/>
              <a:t>  one can</a:t>
            </a:r>
            <a:r>
              <a:rPr lang="ja-JP" altLang="en-GB" i="0"/>
              <a:t>’</a:t>
            </a:r>
            <a:r>
              <a:rPr lang="en-GB" altLang="ja-JP" i="0"/>
              <a:t>t goal-directedly act on an object unless one has encountered it.</a:t>
            </a:r>
          </a:p>
          <a:p>
            <a:pPr eaLnBrk="1" hangingPunct="1"/>
            <a:endParaRPr lang="en-GB" i="0" u="sng"/>
          </a:p>
          <a:p>
            <a:pPr eaLnBrk="1" hangingPunct="1"/>
            <a:r>
              <a:rPr lang="en-GB" i="0" u="sng"/>
              <a:t>Principle 2:</a:t>
            </a:r>
            <a:r>
              <a:rPr lang="en-GB" i="0"/>
              <a:t> correct registration is a condition of </a:t>
            </a:r>
            <a:r>
              <a:rPr lang="en-GB"/>
              <a:t>successful </a:t>
            </a:r>
            <a:r>
              <a:rPr lang="en-GB" i="0"/>
              <a:t>action.</a:t>
            </a:r>
          </a:p>
          <a:p>
            <a:pPr eaLnBrk="1" hangingPunct="1"/>
            <a:endParaRPr lang="en-GB" i="0" u="sng"/>
          </a:p>
          <a:p>
            <a:pPr eaLnBrk="1" hangingPunct="1"/>
            <a:r>
              <a:rPr lang="en-GB" i="0" u="sng"/>
              <a:t>Principle 3:</a:t>
            </a:r>
            <a:r>
              <a:rPr lang="en-GB" i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130053" name="Line 6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130054" name="Group 7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817160" name="AutoShape 8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130056" name="Group 9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130109" name="Group 10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130111" name="Oval 11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112" name="AutoShape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113" name="AutoShape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114" name="Oval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115" name="Oval 1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116" name="AutoShape 1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117" name="AutoShape 17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118" name="Freeform 18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30110" name="Text Box 19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130057" name="Group 20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130096" name="Group 21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130098" name="AutoShape 22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99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100" name="Oval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101" name="AutoShape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102" name="AutoShap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103" name="Oval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104" name="Oval 2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105" name="AutoShape 2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106" name="AutoShape 30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107" name="Freeform 31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108" name="AutoShape 32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30097" name="Text Box 33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130058" name="Group 34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130084" name="Group 35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130086" name="Oval 36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87" name="AutoShape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88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89" name="AutoShape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90" name="Oval 4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91" name="AutoShape 4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92" name="AutoShape 42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93" name="AutoShape 43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94" name="Rectangle 44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95" name="Oval 45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30085" name="Text Box 46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130059" name="Group 47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130071" name="Group 48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130073" name="Oval 49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74" name="AutoShape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75" name="Oval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76" name="AutoShape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77" name="Oval 5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78" name="AutoShape 5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79" name="AutoShape 55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80" name="AutoShape 56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81" name="Rectangle 57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82" name="Oval 58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83" name="Line 59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30072" name="Text Box 60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130060" name="Group 61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130061" name="Group 62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130063" name="Oval 63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64" name="AutoShape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65" name="Oval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66" name="AutoShape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67" name="Oval 6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68" name="AutoShape 6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69" name="AutoShape 69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70" name="AutoShape 70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30062" name="Text Box 71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3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4" name="Rectangle 2"/>
          <p:cNvSpPr>
            <a:spLocks noChangeArrowheads="1"/>
          </p:cNvSpPr>
          <p:nvPr/>
        </p:nvSpPr>
        <p:spPr bwMode="auto">
          <a:xfrm rot="-60000">
            <a:off x="4219575" y="1679575"/>
            <a:ext cx="4449763" cy="852488"/>
          </a:xfrm>
          <a:prstGeom prst="rect">
            <a:avLst/>
          </a:prstGeom>
          <a:solidFill>
            <a:srgbClr val="FF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17155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131076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64517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100000"/>
              </a:spcBef>
              <a:defRPr/>
            </a:pPr>
            <a:r>
              <a:rPr lang="en-GB" i="0" u="sng" dirty="0"/>
              <a:t>Principle 1:</a:t>
            </a:r>
            <a:r>
              <a:rPr lang="en-GB" i="0" dirty="0"/>
              <a:t>  one can</a:t>
            </a:r>
            <a:r>
              <a:rPr lang="ja-JP" altLang="en-GB" i="0" dirty="0"/>
              <a:t>’</a:t>
            </a:r>
            <a:r>
              <a:rPr lang="en-GB" i="0" dirty="0"/>
              <a:t>t goal-</a:t>
            </a:r>
            <a:r>
              <a:rPr lang="en-GB" i="0" dirty="0" err="1"/>
              <a:t>directedly</a:t>
            </a:r>
            <a:r>
              <a:rPr lang="en-GB" i="0" dirty="0"/>
              <a:t> act on an object unless one has encountered it.</a:t>
            </a:r>
          </a:p>
          <a:p>
            <a:pPr eaLnBrk="1" hangingPunct="1">
              <a:defRPr/>
            </a:pPr>
            <a:endParaRPr lang="en-GB" i="0" u="sng" dirty="0"/>
          </a:p>
          <a:p>
            <a:pPr eaLnBrk="1" hangingPunct="1">
              <a:defRPr/>
            </a:pPr>
            <a:r>
              <a:rPr lang="en-GB" i="0" u="sng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Principle 2: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correct registration is a condition of </a:t>
            </a:r>
            <a:r>
              <a:rPr lang="en-GB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successful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action.</a:t>
            </a:r>
          </a:p>
          <a:p>
            <a:pPr eaLnBrk="1" hangingPunct="1">
              <a:defRPr/>
            </a:pPr>
            <a:endParaRPr lang="en-GB" i="0" u="sng" dirty="0"/>
          </a:p>
          <a:p>
            <a:pPr eaLnBrk="1" hangingPunct="1">
              <a:defRPr/>
            </a:pPr>
            <a:r>
              <a:rPr lang="en-GB" i="0" u="sng" dirty="0"/>
              <a:t>Principle 3:</a:t>
            </a:r>
            <a:r>
              <a:rPr lang="en-GB" i="0" dirty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131078" name="Line 6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131079" name="Group 7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817160" name="AutoShape 8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131081" name="Group 9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131134" name="Group 10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131136" name="Oval 11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37" name="AutoShape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38" name="AutoShape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39" name="Oval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40" name="Oval 1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41" name="AutoShape 1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42" name="AutoShape 17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43" name="Freeform 18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31135" name="Text Box 19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131082" name="Group 20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131121" name="Group 21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131123" name="AutoShape 22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24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25" name="Oval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26" name="AutoShape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27" name="AutoShap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28" name="Oval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29" name="Oval 2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30" name="AutoShape 2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31" name="AutoShape 30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32" name="Freeform 31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33" name="AutoShape 32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31122" name="Text Box 33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131083" name="Group 34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131109" name="Group 35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131111" name="Oval 36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12" name="AutoShape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13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14" name="AutoShape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15" name="Oval 4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16" name="AutoShape 4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17" name="AutoShape 42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18" name="AutoShape 43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19" name="Rectangle 44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20" name="Oval 45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31110" name="Text Box 46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131084" name="Group 47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131096" name="Group 48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131098" name="Oval 49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099" name="AutoShape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00" name="Oval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01" name="AutoShape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02" name="Oval 5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03" name="AutoShape 5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04" name="AutoShape 55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05" name="AutoShape 56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06" name="Rectangle 57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07" name="Oval 58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08" name="Line 59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31097" name="Text Box 60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131085" name="Group 61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131086" name="Group 62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131088" name="Oval 63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089" name="AutoShape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090" name="Oval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091" name="AutoShape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092" name="Oval 6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093" name="AutoShape 6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094" name="AutoShape 69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095" name="AutoShape 70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31087" name="Text Box 71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04813"/>
            <a:ext cx="27686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09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133600"/>
            <a:ext cx="27813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099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404813"/>
            <a:ext cx="27940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100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0" y="2276475"/>
            <a:ext cx="27813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101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3213100"/>
            <a:ext cx="1816100" cy="1155700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102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4581525"/>
            <a:ext cx="34417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103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913" y="4581525"/>
            <a:ext cx="34671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104" name="Rectangle 11"/>
          <p:cNvSpPr>
            <a:spLocks noChangeArrowheads="1"/>
          </p:cNvSpPr>
          <p:nvPr/>
        </p:nvSpPr>
        <p:spPr bwMode="auto">
          <a:xfrm>
            <a:off x="2916238" y="6237288"/>
            <a:ext cx="5741987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/>
              <a:t>source </a:t>
            </a:r>
            <a:r>
              <a:rPr lang="en-US" i="0"/>
              <a:t>Träuble,  Marinovic, &amp; </a:t>
            </a:r>
            <a:r>
              <a:rPr lang="de-DE" i="0"/>
              <a:t>Pauen (2010)</a:t>
            </a:r>
            <a:endParaRPr lang="en-US" i="0"/>
          </a:p>
        </p:txBody>
      </p:sp>
      <p:pic>
        <p:nvPicPr>
          <p:cNvPr id="132105" name="Picture 13" descr="fi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18678"/>
          <a:stretch>
            <a:fillRect/>
          </a:stretch>
        </p:blipFill>
        <p:spPr bwMode="auto">
          <a:xfrm>
            <a:off x="107950" y="260350"/>
            <a:ext cx="4946650" cy="355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106" name="Rectangle 2"/>
          <p:cNvSpPr>
            <a:spLocks noChangeArrowheads="1"/>
          </p:cNvSpPr>
          <p:nvPr/>
        </p:nvSpPr>
        <p:spPr bwMode="auto">
          <a:xfrm rot="-60000">
            <a:off x="4219575" y="1679575"/>
            <a:ext cx="4449763" cy="852488"/>
          </a:xfrm>
          <a:prstGeom prst="rect">
            <a:avLst/>
          </a:prstGeom>
          <a:solidFill>
            <a:srgbClr val="FF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2558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100000"/>
              </a:spcBef>
              <a:defRPr/>
            </a:pPr>
            <a:r>
              <a:rPr lang="en-GB" i="0" u="sng" dirty="0" smtClean="0"/>
              <a:t/>
            </a:r>
            <a:br>
              <a:rPr lang="en-GB" i="0" u="sng" dirty="0" smtClean="0"/>
            </a:br>
            <a:r>
              <a:rPr lang="en-GB" i="0" u="sng" dirty="0" smtClean="0"/>
              <a:t/>
            </a:r>
            <a:br>
              <a:rPr lang="en-GB" i="0" u="sng" dirty="0" smtClean="0"/>
            </a:br>
            <a:endParaRPr lang="en-GB" i="0" dirty="0"/>
          </a:p>
          <a:p>
            <a:pPr eaLnBrk="1" hangingPunct="1">
              <a:defRPr/>
            </a:pPr>
            <a:endParaRPr lang="en-GB" i="0" u="sng" dirty="0"/>
          </a:p>
          <a:p>
            <a:pPr eaLnBrk="1" hangingPunct="1">
              <a:defRPr/>
            </a:pPr>
            <a:r>
              <a:rPr lang="en-GB" i="0" u="sng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Principle 2: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correct registration is a condition of </a:t>
            </a:r>
            <a:r>
              <a:rPr lang="en-GB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successful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action.</a:t>
            </a:r>
          </a:p>
          <a:p>
            <a:pPr eaLnBrk="1" hangingPunct="1">
              <a:defRPr/>
            </a:pPr>
            <a:endParaRPr lang="en-GB" i="0" u="sng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0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 Box 2"/>
          <p:cNvSpPr txBox="1">
            <a:spLocks noChangeArrowheads="1"/>
          </p:cNvSpPr>
          <p:nvPr/>
        </p:nvSpPr>
        <p:spPr bwMode="auto">
          <a:xfrm>
            <a:off x="590550" y="2544763"/>
            <a:ext cx="16541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strip clothes</a:t>
            </a:r>
          </a:p>
        </p:txBody>
      </p:sp>
      <p:sp>
        <p:nvSpPr>
          <p:cNvPr id="37890" name="Text Box 3"/>
          <p:cNvSpPr txBox="1">
            <a:spLocks noChangeArrowheads="1"/>
          </p:cNvSpPr>
          <p:nvPr/>
        </p:nvSpPr>
        <p:spPr bwMode="auto">
          <a:xfrm>
            <a:off x="2659063" y="2544763"/>
            <a:ext cx="145256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clean bum</a:t>
            </a:r>
          </a:p>
        </p:txBody>
      </p:sp>
      <p:sp>
        <p:nvSpPr>
          <p:cNvPr id="37891" name="Text Box 4"/>
          <p:cNvSpPr txBox="1">
            <a:spLocks noChangeArrowheads="1"/>
          </p:cNvSpPr>
          <p:nvPr/>
        </p:nvSpPr>
        <p:spPr bwMode="auto">
          <a:xfrm>
            <a:off x="4337050" y="2544763"/>
            <a:ext cx="812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open</a:t>
            </a:r>
          </a:p>
        </p:txBody>
      </p:sp>
      <p:sp>
        <p:nvSpPr>
          <p:cNvPr id="37892" name="Text Box 5"/>
          <p:cNvSpPr txBox="1">
            <a:spLocks noChangeArrowheads="1"/>
          </p:cNvSpPr>
          <p:nvPr/>
        </p:nvSpPr>
        <p:spPr bwMode="auto">
          <a:xfrm>
            <a:off x="5272088" y="2544763"/>
            <a:ext cx="161448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place under</a:t>
            </a:r>
          </a:p>
        </p:txBody>
      </p:sp>
      <p:sp>
        <p:nvSpPr>
          <p:cNvPr id="37893" name="Text Box 6"/>
          <p:cNvSpPr txBox="1">
            <a:spLocks noChangeArrowheads="1"/>
          </p:cNvSpPr>
          <p:nvPr/>
        </p:nvSpPr>
        <p:spPr bwMode="auto">
          <a:xfrm>
            <a:off x="7137400" y="2544763"/>
            <a:ext cx="15065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close studs</a:t>
            </a:r>
          </a:p>
        </p:txBody>
      </p:sp>
      <p:sp>
        <p:nvSpPr>
          <p:cNvPr id="37894" name="Text Box 7"/>
          <p:cNvSpPr txBox="1">
            <a:spLocks noChangeArrowheads="1"/>
          </p:cNvSpPr>
          <p:nvPr/>
        </p:nvSpPr>
        <p:spPr bwMode="auto">
          <a:xfrm>
            <a:off x="1487488" y="1341438"/>
            <a:ext cx="19621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infant </a:t>
            </a:r>
          </a:p>
        </p:txBody>
      </p:sp>
      <p:sp>
        <p:nvSpPr>
          <p:cNvPr id="37895" name="Text Box 8"/>
          <p:cNvSpPr txBox="1">
            <a:spLocks noChangeArrowheads="1"/>
          </p:cNvSpPr>
          <p:nvPr/>
        </p:nvSpPr>
        <p:spPr bwMode="auto">
          <a:xfrm>
            <a:off x="3768725" y="1341438"/>
            <a:ext cx="1960563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nappy</a:t>
            </a:r>
          </a:p>
        </p:txBody>
      </p:sp>
      <p:sp>
        <p:nvSpPr>
          <p:cNvPr id="37896" name="Text Box 9"/>
          <p:cNvSpPr txBox="1">
            <a:spLocks noChangeArrowheads="1"/>
          </p:cNvSpPr>
          <p:nvPr/>
        </p:nvSpPr>
        <p:spPr bwMode="auto">
          <a:xfrm>
            <a:off x="6273800" y="1341438"/>
            <a:ext cx="13160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assemble</a:t>
            </a:r>
          </a:p>
        </p:txBody>
      </p:sp>
      <p:sp>
        <p:nvSpPr>
          <p:cNvPr id="37897" name="Line 10"/>
          <p:cNvSpPr>
            <a:spLocks noChangeShapeType="1"/>
          </p:cNvSpPr>
          <p:nvPr/>
        </p:nvSpPr>
        <p:spPr bwMode="auto">
          <a:xfrm flipV="1">
            <a:off x="1547813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898" name="Line 11"/>
          <p:cNvSpPr>
            <a:spLocks noChangeShapeType="1"/>
          </p:cNvSpPr>
          <p:nvPr/>
        </p:nvSpPr>
        <p:spPr bwMode="auto">
          <a:xfrm flipH="1" flipV="1">
            <a:off x="24828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899" name="Line 12"/>
          <p:cNvSpPr>
            <a:spLocks noChangeShapeType="1"/>
          </p:cNvSpPr>
          <p:nvPr/>
        </p:nvSpPr>
        <p:spPr bwMode="auto">
          <a:xfrm flipV="1">
            <a:off x="60134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900" name="Line 13"/>
          <p:cNvSpPr>
            <a:spLocks noChangeShapeType="1"/>
          </p:cNvSpPr>
          <p:nvPr/>
        </p:nvSpPr>
        <p:spPr bwMode="auto">
          <a:xfrm flipH="1" flipV="1">
            <a:off x="6948488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901" name="Line 14"/>
          <p:cNvSpPr>
            <a:spLocks noChangeShapeType="1"/>
          </p:cNvSpPr>
          <p:nvPr/>
        </p:nvSpPr>
        <p:spPr bwMode="auto">
          <a:xfrm flipH="1" flipV="1">
            <a:off x="4786313" y="1844675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902" name="Line 15"/>
          <p:cNvSpPr>
            <a:spLocks noChangeShapeType="1"/>
          </p:cNvSpPr>
          <p:nvPr/>
        </p:nvSpPr>
        <p:spPr bwMode="auto">
          <a:xfrm flipH="1" flipV="1">
            <a:off x="471963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903" name="Line 16"/>
          <p:cNvSpPr>
            <a:spLocks noChangeShapeType="1"/>
          </p:cNvSpPr>
          <p:nvPr/>
        </p:nvSpPr>
        <p:spPr bwMode="auto">
          <a:xfrm flipV="1">
            <a:off x="292258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904" name="Line 17"/>
          <p:cNvSpPr>
            <a:spLocks noChangeShapeType="1"/>
          </p:cNvSpPr>
          <p:nvPr/>
        </p:nvSpPr>
        <p:spPr bwMode="auto">
          <a:xfrm flipH="1" flipV="1">
            <a:off x="4716463" y="476250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905" name="Text Box 18"/>
          <p:cNvSpPr txBox="1">
            <a:spLocks noChangeArrowheads="1"/>
          </p:cNvSpPr>
          <p:nvPr/>
        </p:nvSpPr>
        <p:spPr bwMode="auto">
          <a:xfrm>
            <a:off x="3781425" y="188913"/>
            <a:ext cx="1908175" cy="42703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change nappy</a:t>
            </a:r>
          </a:p>
        </p:txBody>
      </p:sp>
      <p:sp>
        <p:nvSpPr>
          <p:cNvPr id="37906" name="Rectangle 19"/>
          <p:cNvSpPr>
            <a:spLocks noChangeArrowheads="1"/>
          </p:cNvSpPr>
          <p:nvPr/>
        </p:nvSpPr>
        <p:spPr bwMode="auto">
          <a:xfrm>
            <a:off x="250825" y="3386138"/>
            <a:ext cx="8591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sz="2400" i="0">
                <a:sym typeface="Ipa-sams Uclphon1 SILSophiaL" charset="0"/>
              </a:rPr>
              <a:t>… /reach X/ /grasp X/ /grasp Y/  /pull Y/ /scoop X/ /Y out of X/ …</a:t>
            </a:r>
          </a:p>
        </p:txBody>
      </p:sp>
      <p:sp>
        <p:nvSpPr>
          <p:cNvPr id="37907" name="AutoShape 20"/>
          <p:cNvSpPr>
            <a:spLocks noChangeArrowheads="1"/>
          </p:cNvSpPr>
          <p:nvPr/>
        </p:nvSpPr>
        <p:spPr bwMode="auto">
          <a:xfrm rot="-5400000">
            <a:off x="-488950" y="852488"/>
            <a:ext cx="1655763" cy="4651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plans</a:t>
            </a:r>
          </a:p>
        </p:txBody>
      </p:sp>
      <p:sp>
        <p:nvSpPr>
          <p:cNvPr id="37908" name="AutoShape 21"/>
          <p:cNvSpPr>
            <a:spLocks noChangeArrowheads="1"/>
          </p:cNvSpPr>
          <p:nvPr/>
        </p:nvSpPr>
        <p:spPr bwMode="auto">
          <a:xfrm rot="-5400000">
            <a:off x="-553244" y="3945732"/>
            <a:ext cx="1787525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motor action</a:t>
            </a:r>
          </a:p>
        </p:txBody>
      </p:sp>
      <p:sp>
        <p:nvSpPr>
          <p:cNvPr id="37909" name="AutoShape 22"/>
          <p:cNvSpPr>
            <a:spLocks noChangeArrowheads="1"/>
          </p:cNvSpPr>
          <p:nvPr/>
        </p:nvSpPr>
        <p:spPr bwMode="auto">
          <a:xfrm rot="-5400000">
            <a:off x="-200025" y="2368550"/>
            <a:ext cx="1081088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goals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 Box 2"/>
          <p:cNvSpPr txBox="1">
            <a:spLocks noChangeArrowheads="1"/>
          </p:cNvSpPr>
          <p:nvPr/>
        </p:nvSpPr>
        <p:spPr bwMode="auto">
          <a:xfrm>
            <a:off x="590550" y="2544763"/>
            <a:ext cx="16541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strip clothes</a:t>
            </a:r>
          </a:p>
        </p:txBody>
      </p:sp>
      <p:sp>
        <p:nvSpPr>
          <p:cNvPr id="38914" name="Text Box 3"/>
          <p:cNvSpPr txBox="1">
            <a:spLocks noChangeArrowheads="1"/>
          </p:cNvSpPr>
          <p:nvPr/>
        </p:nvSpPr>
        <p:spPr bwMode="auto">
          <a:xfrm>
            <a:off x="2659063" y="2544763"/>
            <a:ext cx="145256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clean bum</a:t>
            </a:r>
          </a:p>
        </p:txBody>
      </p:sp>
      <p:sp>
        <p:nvSpPr>
          <p:cNvPr id="38915" name="Text Box 4"/>
          <p:cNvSpPr txBox="1">
            <a:spLocks noChangeArrowheads="1"/>
          </p:cNvSpPr>
          <p:nvPr/>
        </p:nvSpPr>
        <p:spPr bwMode="auto">
          <a:xfrm>
            <a:off x="4337050" y="2544763"/>
            <a:ext cx="812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open</a:t>
            </a:r>
          </a:p>
        </p:txBody>
      </p:sp>
      <p:sp>
        <p:nvSpPr>
          <p:cNvPr id="38916" name="Text Box 5"/>
          <p:cNvSpPr txBox="1">
            <a:spLocks noChangeArrowheads="1"/>
          </p:cNvSpPr>
          <p:nvPr/>
        </p:nvSpPr>
        <p:spPr bwMode="auto">
          <a:xfrm>
            <a:off x="5272088" y="2544763"/>
            <a:ext cx="161448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place under</a:t>
            </a:r>
          </a:p>
        </p:txBody>
      </p:sp>
      <p:sp>
        <p:nvSpPr>
          <p:cNvPr id="38917" name="Text Box 6"/>
          <p:cNvSpPr txBox="1">
            <a:spLocks noChangeArrowheads="1"/>
          </p:cNvSpPr>
          <p:nvPr/>
        </p:nvSpPr>
        <p:spPr bwMode="auto">
          <a:xfrm>
            <a:off x="7137400" y="2544763"/>
            <a:ext cx="15065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close studs</a:t>
            </a:r>
          </a:p>
        </p:txBody>
      </p:sp>
      <p:sp>
        <p:nvSpPr>
          <p:cNvPr id="38918" name="Text Box 7"/>
          <p:cNvSpPr txBox="1">
            <a:spLocks noChangeArrowheads="1"/>
          </p:cNvSpPr>
          <p:nvPr/>
        </p:nvSpPr>
        <p:spPr bwMode="auto">
          <a:xfrm>
            <a:off x="1487488" y="1341438"/>
            <a:ext cx="19621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infant </a:t>
            </a:r>
          </a:p>
        </p:txBody>
      </p:sp>
      <p:sp>
        <p:nvSpPr>
          <p:cNvPr id="38919" name="Text Box 8"/>
          <p:cNvSpPr txBox="1">
            <a:spLocks noChangeArrowheads="1"/>
          </p:cNvSpPr>
          <p:nvPr/>
        </p:nvSpPr>
        <p:spPr bwMode="auto">
          <a:xfrm>
            <a:off x="3768725" y="1341438"/>
            <a:ext cx="1960563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nappy</a:t>
            </a:r>
          </a:p>
        </p:txBody>
      </p:sp>
      <p:sp>
        <p:nvSpPr>
          <p:cNvPr id="38920" name="Text Box 9"/>
          <p:cNvSpPr txBox="1">
            <a:spLocks noChangeArrowheads="1"/>
          </p:cNvSpPr>
          <p:nvPr/>
        </p:nvSpPr>
        <p:spPr bwMode="auto">
          <a:xfrm>
            <a:off x="6273800" y="1341438"/>
            <a:ext cx="13160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assemble</a:t>
            </a:r>
          </a:p>
        </p:txBody>
      </p:sp>
      <p:sp>
        <p:nvSpPr>
          <p:cNvPr id="38921" name="Line 10"/>
          <p:cNvSpPr>
            <a:spLocks noChangeShapeType="1"/>
          </p:cNvSpPr>
          <p:nvPr/>
        </p:nvSpPr>
        <p:spPr bwMode="auto">
          <a:xfrm flipV="1">
            <a:off x="1547813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8922" name="Line 11"/>
          <p:cNvSpPr>
            <a:spLocks noChangeShapeType="1"/>
          </p:cNvSpPr>
          <p:nvPr/>
        </p:nvSpPr>
        <p:spPr bwMode="auto">
          <a:xfrm flipH="1" flipV="1">
            <a:off x="24828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8923" name="Line 12"/>
          <p:cNvSpPr>
            <a:spLocks noChangeShapeType="1"/>
          </p:cNvSpPr>
          <p:nvPr/>
        </p:nvSpPr>
        <p:spPr bwMode="auto">
          <a:xfrm flipV="1">
            <a:off x="60134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8924" name="Line 13"/>
          <p:cNvSpPr>
            <a:spLocks noChangeShapeType="1"/>
          </p:cNvSpPr>
          <p:nvPr/>
        </p:nvSpPr>
        <p:spPr bwMode="auto">
          <a:xfrm flipH="1" flipV="1">
            <a:off x="6948488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8925" name="Line 14"/>
          <p:cNvSpPr>
            <a:spLocks noChangeShapeType="1"/>
          </p:cNvSpPr>
          <p:nvPr/>
        </p:nvSpPr>
        <p:spPr bwMode="auto">
          <a:xfrm flipH="1" flipV="1">
            <a:off x="4786313" y="1844675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8926" name="Line 15"/>
          <p:cNvSpPr>
            <a:spLocks noChangeShapeType="1"/>
          </p:cNvSpPr>
          <p:nvPr/>
        </p:nvSpPr>
        <p:spPr bwMode="auto">
          <a:xfrm flipH="1" flipV="1">
            <a:off x="471963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8927" name="Line 16"/>
          <p:cNvSpPr>
            <a:spLocks noChangeShapeType="1"/>
          </p:cNvSpPr>
          <p:nvPr/>
        </p:nvSpPr>
        <p:spPr bwMode="auto">
          <a:xfrm flipV="1">
            <a:off x="292258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8928" name="Line 17"/>
          <p:cNvSpPr>
            <a:spLocks noChangeShapeType="1"/>
          </p:cNvSpPr>
          <p:nvPr/>
        </p:nvSpPr>
        <p:spPr bwMode="auto">
          <a:xfrm flipH="1" flipV="1">
            <a:off x="4716463" y="476250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8929" name="Text Box 18"/>
          <p:cNvSpPr txBox="1">
            <a:spLocks noChangeArrowheads="1"/>
          </p:cNvSpPr>
          <p:nvPr/>
        </p:nvSpPr>
        <p:spPr bwMode="auto">
          <a:xfrm>
            <a:off x="3781425" y="188913"/>
            <a:ext cx="1908175" cy="42703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change nappy</a:t>
            </a:r>
          </a:p>
        </p:txBody>
      </p:sp>
      <p:sp>
        <p:nvSpPr>
          <p:cNvPr id="38930" name="Rectangle 19"/>
          <p:cNvSpPr>
            <a:spLocks noChangeArrowheads="1"/>
          </p:cNvSpPr>
          <p:nvPr/>
        </p:nvSpPr>
        <p:spPr bwMode="auto">
          <a:xfrm>
            <a:off x="179388" y="4154488"/>
            <a:ext cx="91122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i="0"/>
              <a:t>… [reach-left-hand X] [left-wholehand-grasp X] [right-wholehand-grasp …</a:t>
            </a:r>
          </a:p>
        </p:txBody>
      </p:sp>
      <p:sp>
        <p:nvSpPr>
          <p:cNvPr id="38931" name="Rectangle 20"/>
          <p:cNvSpPr>
            <a:spLocks noChangeArrowheads="1"/>
          </p:cNvSpPr>
          <p:nvPr/>
        </p:nvSpPr>
        <p:spPr bwMode="auto">
          <a:xfrm>
            <a:off x="250825" y="3386138"/>
            <a:ext cx="8591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sz="2400" i="0">
                <a:sym typeface="Ipa-sams Uclphon1 SILSophiaL" charset="0"/>
              </a:rPr>
              <a:t>… /reach X/ /grasp X/ /grasp Y/  /pull Y/ /scoop X/ /Y out of X/ …</a:t>
            </a:r>
          </a:p>
        </p:txBody>
      </p:sp>
      <p:sp>
        <p:nvSpPr>
          <p:cNvPr id="38932" name="AutoShape 21"/>
          <p:cNvSpPr>
            <a:spLocks noChangeArrowheads="1"/>
          </p:cNvSpPr>
          <p:nvPr/>
        </p:nvSpPr>
        <p:spPr bwMode="auto">
          <a:xfrm rot="-5400000">
            <a:off x="-488950" y="852488"/>
            <a:ext cx="1655763" cy="4651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plans</a:t>
            </a:r>
          </a:p>
        </p:txBody>
      </p:sp>
      <p:sp>
        <p:nvSpPr>
          <p:cNvPr id="38933" name="AutoShape 22"/>
          <p:cNvSpPr>
            <a:spLocks noChangeArrowheads="1"/>
          </p:cNvSpPr>
          <p:nvPr/>
        </p:nvSpPr>
        <p:spPr bwMode="auto">
          <a:xfrm rot="-5400000">
            <a:off x="-553244" y="3945732"/>
            <a:ext cx="1787525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motor action</a:t>
            </a:r>
          </a:p>
        </p:txBody>
      </p:sp>
      <p:sp>
        <p:nvSpPr>
          <p:cNvPr id="38934" name="AutoShape 23"/>
          <p:cNvSpPr>
            <a:spLocks noChangeArrowheads="1"/>
          </p:cNvSpPr>
          <p:nvPr/>
        </p:nvSpPr>
        <p:spPr bwMode="auto">
          <a:xfrm rot="-5400000">
            <a:off x="-200025" y="2368550"/>
            <a:ext cx="1081088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goals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r="13141" b="14539"/>
          <a:stretch>
            <a:fillRect/>
          </a:stretch>
        </p:blipFill>
        <p:spPr bwMode="auto">
          <a:xfrm>
            <a:off x="5076825" y="5300663"/>
            <a:ext cx="4067175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8" name="Text Box 3"/>
          <p:cNvSpPr txBox="1">
            <a:spLocks noChangeArrowheads="1"/>
          </p:cNvSpPr>
          <p:nvPr/>
        </p:nvSpPr>
        <p:spPr bwMode="auto">
          <a:xfrm>
            <a:off x="590550" y="2544763"/>
            <a:ext cx="16541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strip clothes</a:t>
            </a:r>
          </a:p>
        </p:txBody>
      </p:sp>
      <p:sp>
        <p:nvSpPr>
          <p:cNvPr id="39939" name="Text Box 4"/>
          <p:cNvSpPr txBox="1">
            <a:spLocks noChangeArrowheads="1"/>
          </p:cNvSpPr>
          <p:nvPr/>
        </p:nvSpPr>
        <p:spPr bwMode="auto">
          <a:xfrm>
            <a:off x="2659063" y="2544763"/>
            <a:ext cx="145256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clean bum</a:t>
            </a:r>
          </a:p>
        </p:txBody>
      </p:sp>
      <p:sp>
        <p:nvSpPr>
          <p:cNvPr id="39940" name="Text Box 5"/>
          <p:cNvSpPr txBox="1">
            <a:spLocks noChangeArrowheads="1"/>
          </p:cNvSpPr>
          <p:nvPr/>
        </p:nvSpPr>
        <p:spPr bwMode="auto">
          <a:xfrm>
            <a:off x="4337050" y="2544763"/>
            <a:ext cx="812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open</a:t>
            </a:r>
          </a:p>
        </p:txBody>
      </p:sp>
      <p:sp>
        <p:nvSpPr>
          <p:cNvPr id="39941" name="Text Box 6"/>
          <p:cNvSpPr txBox="1">
            <a:spLocks noChangeArrowheads="1"/>
          </p:cNvSpPr>
          <p:nvPr/>
        </p:nvSpPr>
        <p:spPr bwMode="auto">
          <a:xfrm>
            <a:off x="5272088" y="2544763"/>
            <a:ext cx="161448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place under</a:t>
            </a:r>
          </a:p>
        </p:txBody>
      </p:sp>
      <p:sp>
        <p:nvSpPr>
          <p:cNvPr id="39942" name="Text Box 7"/>
          <p:cNvSpPr txBox="1">
            <a:spLocks noChangeArrowheads="1"/>
          </p:cNvSpPr>
          <p:nvPr/>
        </p:nvSpPr>
        <p:spPr bwMode="auto">
          <a:xfrm>
            <a:off x="7137400" y="2544763"/>
            <a:ext cx="15065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close studs</a:t>
            </a:r>
          </a:p>
        </p:txBody>
      </p:sp>
      <p:sp>
        <p:nvSpPr>
          <p:cNvPr id="39943" name="Text Box 8"/>
          <p:cNvSpPr txBox="1">
            <a:spLocks noChangeArrowheads="1"/>
          </p:cNvSpPr>
          <p:nvPr/>
        </p:nvSpPr>
        <p:spPr bwMode="auto">
          <a:xfrm>
            <a:off x="1487488" y="1341438"/>
            <a:ext cx="19621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infant </a:t>
            </a:r>
          </a:p>
        </p:txBody>
      </p:sp>
      <p:sp>
        <p:nvSpPr>
          <p:cNvPr id="39944" name="Text Box 9"/>
          <p:cNvSpPr txBox="1">
            <a:spLocks noChangeArrowheads="1"/>
          </p:cNvSpPr>
          <p:nvPr/>
        </p:nvSpPr>
        <p:spPr bwMode="auto">
          <a:xfrm>
            <a:off x="3768725" y="1341438"/>
            <a:ext cx="1960563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nappy</a:t>
            </a:r>
          </a:p>
        </p:txBody>
      </p:sp>
      <p:sp>
        <p:nvSpPr>
          <p:cNvPr id="39945" name="Text Box 10"/>
          <p:cNvSpPr txBox="1">
            <a:spLocks noChangeArrowheads="1"/>
          </p:cNvSpPr>
          <p:nvPr/>
        </p:nvSpPr>
        <p:spPr bwMode="auto">
          <a:xfrm>
            <a:off x="6273800" y="1341438"/>
            <a:ext cx="13160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assemble</a:t>
            </a:r>
          </a:p>
        </p:txBody>
      </p:sp>
      <p:sp>
        <p:nvSpPr>
          <p:cNvPr id="39946" name="Line 11"/>
          <p:cNvSpPr>
            <a:spLocks noChangeShapeType="1"/>
          </p:cNvSpPr>
          <p:nvPr/>
        </p:nvSpPr>
        <p:spPr bwMode="auto">
          <a:xfrm flipV="1">
            <a:off x="1547813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947" name="Line 12"/>
          <p:cNvSpPr>
            <a:spLocks noChangeShapeType="1"/>
          </p:cNvSpPr>
          <p:nvPr/>
        </p:nvSpPr>
        <p:spPr bwMode="auto">
          <a:xfrm flipH="1" flipV="1">
            <a:off x="24828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948" name="Line 13"/>
          <p:cNvSpPr>
            <a:spLocks noChangeShapeType="1"/>
          </p:cNvSpPr>
          <p:nvPr/>
        </p:nvSpPr>
        <p:spPr bwMode="auto">
          <a:xfrm flipV="1">
            <a:off x="60134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949" name="Line 14"/>
          <p:cNvSpPr>
            <a:spLocks noChangeShapeType="1"/>
          </p:cNvSpPr>
          <p:nvPr/>
        </p:nvSpPr>
        <p:spPr bwMode="auto">
          <a:xfrm flipH="1" flipV="1">
            <a:off x="6948488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950" name="Line 15"/>
          <p:cNvSpPr>
            <a:spLocks noChangeShapeType="1"/>
          </p:cNvSpPr>
          <p:nvPr/>
        </p:nvSpPr>
        <p:spPr bwMode="auto">
          <a:xfrm flipH="1" flipV="1">
            <a:off x="4786313" y="1844675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951" name="Line 16"/>
          <p:cNvSpPr>
            <a:spLocks noChangeShapeType="1"/>
          </p:cNvSpPr>
          <p:nvPr/>
        </p:nvSpPr>
        <p:spPr bwMode="auto">
          <a:xfrm flipH="1" flipV="1">
            <a:off x="471963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952" name="Line 17"/>
          <p:cNvSpPr>
            <a:spLocks noChangeShapeType="1"/>
          </p:cNvSpPr>
          <p:nvPr/>
        </p:nvSpPr>
        <p:spPr bwMode="auto">
          <a:xfrm flipV="1">
            <a:off x="292258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953" name="Line 18"/>
          <p:cNvSpPr>
            <a:spLocks noChangeShapeType="1"/>
          </p:cNvSpPr>
          <p:nvPr/>
        </p:nvSpPr>
        <p:spPr bwMode="auto">
          <a:xfrm flipH="1" flipV="1">
            <a:off x="4716463" y="476250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954" name="Text Box 19"/>
          <p:cNvSpPr txBox="1">
            <a:spLocks noChangeArrowheads="1"/>
          </p:cNvSpPr>
          <p:nvPr/>
        </p:nvSpPr>
        <p:spPr bwMode="auto">
          <a:xfrm>
            <a:off x="3781425" y="188913"/>
            <a:ext cx="1908175" cy="42703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change nappy</a:t>
            </a:r>
          </a:p>
        </p:txBody>
      </p:sp>
      <p:sp>
        <p:nvSpPr>
          <p:cNvPr id="39955" name="Rectangle 20"/>
          <p:cNvSpPr>
            <a:spLocks noChangeArrowheads="1"/>
          </p:cNvSpPr>
          <p:nvPr/>
        </p:nvSpPr>
        <p:spPr bwMode="auto">
          <a:xfrm>
            <a:off x="179388" y="4154488"/>
            <a:ext cx="91122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i="0"/>
              <a:t>… [reach-left-hand X] [left-wholehand-grasp X] [right-wholehand-grasp …</a:t>
            </a:r>
          </a:p>
        </p:txBody>
      </p:sp>
      <p:sp>
        <p:nvSpPr>
          <p:cNvPr id="39956" name="Rectangle 21"/>
          <p:cNvSpPr>
            <a:spLocks noChangeArrowheads="1"/>
          </p:cNvSpPr>
          <p:nvPr/>
        </p:nvSpPr>
        <p:spPr bwMode="auto">
          <a:xfrm>
            <a:off x="250825" y="3386138"/>
            <a:ext cx="8591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sz="2400" i="0">
                <a:sym typeface="Ipa-sams Uclphon1 SILSophiaL" charset="0"/>
              </a:rPr>
              <a:t>… /reach X/ /grasp X/ /grasp Y/  /pull Y/ /scoop X/ /Y out of X/ …</a:t>
            </a:r>
          </a:p>
        </p:txBody>
      </p:sp>
      <p:graphicFrame>
        <p:nvGraphicFramePr>
          <p:cNvPr id="39957" name="Object 2"/>
          <p:cNvGraphicFramePr>
            <a:graphicFrameLocks noChangeAspect="1"/>
          </p:cNvGraphicFramePr>
          <p:nvPr/>
        </p:nvGraphicFramePr>
        <p:xfrm>
          <a:off x="0" y="4826000"/>
          <a:ext cx="5940425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4" name="Image" r:id="rId4" imgW="7504762" imgH="2031746" progId="Photoshop.Image.9">
                  <p:embed/>
                </p:oleObj>
              </mc:Choice>
              <mc:Fallback>
                <p:oleObj name="Image" r:id="rId4" imgW="7504762" imgH="2031746" progId="Photoshop.Image.9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076"/>
                      <a:stretch>
                        <a:fillRect/>
                      </a:stretch>
                    </p:blipFill>
                    <p:spPr bwMode="auto">
                      <a:xfrm>
                        <a:off x="0" y="4826000"/>
                        <a:ext cx="5940425" cy="203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58" name="Rectangle 23"/>
          <p:cNvSpPr>
            <a:spLocks noChangeArrowheads="1"/>
          </p:cNvSpPr>
          <p:nvPr/>
        </p:nvSpPr>
        <p:spPr bwMode="auto">
          <a:xfrm>
            <a:off x="539750" y="6689725"/>
            <a:ext cx="541972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056" anchor="ctr">
            <a:spAutoFit/>
          </a:bodyPr>
          <a:lstStyle/>
          <a:p>
            <a:pPr algn="r"/>
            <a:r>
              <a:rPr lang="en-GB" sz="500" i="0">
                <a:solidFill>
                  <a:srgbClr val="B2B2B2"/>
                </a:solidFill>
              </a:rPr>
              <a:t>Image adapted from: Rizzolatti, Giacomo, and Giuseppe Luppino. 2001. The Cortical Motor System. </a:t>
            </a:r>
            <a:r>
              <a:rPr lang="en-GB" sz="500">
                <a:solidFill>
                  <a:srgbClr val="B2B2B2"/>
                </a:solidFill>
              </a:rPr>
              <a:t>Neuron</a:t>
            </a:r>
            <a:r>
              <a:rPr lang="en-GB" sz="500" i="0">
                <a:solidFill>
                  <a:srgbClr val="B2B2B2"/>
                </a:solidFill>
              </a:rPr>
              <a:t> 31, no. 6 (September 27): 889-901. doi:10.1016/S0896-6273(01)00423-8. </a:t>
            </a:r>
          </a:p>
        </p:txBody>
      </p:sp>
      <p:sp>
        <p:nvSpPr>
          <p:cNvPr id="39959" name="AutoShape 24"/>
          <p:cNvSpPr>
            <a:spLocks noChangeArrowheads="1"/>
          </p:cNvSpPr>
          <p:nvPr/>
        </p:nvSpPr>
        <p:spPr bwMode="auto">
          <a:xfrm rot="-5400000">
            <a:off x="-488950" y="852488"/>
            <a:ext cx="1655763" cy="4651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plans</a:t>
            </a:r>
          </a:p>
        </p:txBody>
      </p:sp>
      <p:sp>
        <p:nvSpPr>
          <p:cNvPr id="39960" name="AutoShape 25"/>
          <p:cNvSpPr>
            <a:spLocks noChangeArrowheads="1"/>
          </p:cNvSpPr>
          <p:nvPr/>
        </p:nvSpPr>
        <p:spPr bwMode="auto">
          <a:xfrm rot="-5400000">
            <a:off x="-553244" y="3945732"/>
            <a:ext cx="1787525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motor action</a:t>
            </a:r>
          </a:p>
        </p:txBody>
      </p:sp>
      <p:sp>
        <p:nvSpPr>
          <p:cNvPr id="39961" name="AutoShape 26"/>
          <p:cNvSpPr>
            <a:spLocks noChangeArrowheads="1"/>
          </p:cNvSpPr>
          <p:nvPr/>
        </p:nvSpPr>
        <p:spPr bwMode="auto">
          <a:xfrm rot="-5400000">
            <a:off x="-211931" y="5549106"/>
            <a:ext cx="1104900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motion</a:t>
            </a:r>
          </a:p>
        </p:txBody>
      </p:sp>
      <p:sp>
        <p:nvSpPr>
          <p:cNvPr id="39962" name="AutoShape 27"/>
          <p:cNvSpPr>
            <a:spLocks noChangeArrowheads="1"/>
          </p:cNvSpPr>
          <p:nvPr/>
        </p:nvSpPr>
        <p:spPr bwMode="auto">
          <a:xfrm rot="-5400000">
            <a:off x="-200025" y="2368550"/>
            <a:ext cx="1081088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goals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r="13141" b="14539"/>
          <a:stretch>
            <a:fillRect/>
          </a:stretch>
        </p:blipFill>
        <p:spPr bwMode="auto">
          <a:xfrm>
            <a:off x="5076825" y="5300663"/>
            <a:ext cx="4067175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2" name="Text Box 3"/>
          <p:cNvSpPr txBox="1">
            <a:spLocks noChangeArrowheads="1"/>
          </p:cNvSpPr>
          <p:nvPr/>
        </p:nvSpPr>
        <p:spPr bwMode="auto">
          <a:xfrm>
            <a:off x="590550" y="2544763"/>
            <a:ext cx="16541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strip clothes</a:t>
            </a:r>
          </a:p>
        </p:txBody>
      </p:sp>
      <p:sp>
        <p:nvSpPr>
          <p:cNvPr id="40963" name="Text Box 4"/>
          <p:cNvSpPr txBox="1">
            <a:spLocks noChangeArrowheads="1"/>
          </p:cNvSpPr>
          <p:nvPr/>
        </p:nvSpPr>
        <p:spPr bwMode="auto">
          <a:xfrm>
            <a:off x="2659063" y="2544763"/>
            <a:ext cx="145256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clean bum</a:t>
            </a:r>
          </a:p>
        </p:txBody>
      </p:sp>
      <p:sp>
        <p:nvSpPr>
          <p:cNvPr id="40964" name="Text Box 5"/>
          <p:cNvSpPr txBox="1">
            <a:spLocks noChangeArrowheads="1"/>
          </p:cNvSpPr>
          <p:nvPr/>
        </p:nvSpPr>
        <p:spPr bwMode="auto">
          <a:xfrm>
            <a:off x="4337050" y="2544763"/>
            <a:ext cx="812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open</a:t>
            </a:r>
          </a:p>
        </p:txBody>
      </p:sp>
      <p:sp>
        <p:nvSpPr>
          <p:cNvPr id="40965" name="Text Box 6"/>
          <p:cNvSpPr txBox="1">
            <a:spLocks noChangeArrowheads="1"/>
          </p:cNvSpPr>
          <p:nvPr/>
        </p:nvSpPr>
        <p:spPr bwMode="auto">
          <a:xfrm>
            <a:off x="5272088" y="2544763"/>
            <a:ext cx="161448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place under</a:t>
            </a:r>
          </a:p>
        </p:txBody>
      </p:sp>
      <p:sp>
        <p:nvSpPr>
          <p:cNvPr id="40966" name="Text Box 7"/>
          <p:cNvSpPr txBox="1">
            <a:spLocks noChangeArrowheads="1"/>
          </p:cNvSpPr>
          <p:nvPr/>
        </p:nvSpPr>
        <p:spPr bwMode="auto">
          <a:xfrm>
            <a:off x="7137400" y="2544763"/>
            <a:ext cx="15065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close studs</a:t>
            </a:r>
          </a:p>
        </p:txBody>
      </p:sp>
      <p:sp>
        <p:nvSpPr>
          <p:cNvPr id="40967" name="Text Box 8"/>
          <p:cNvSpPr txBox="1">
            <a:spLocks noChangeArrowheads="1"/>
          </p:cNvSpPr>
          <p:nvPr/>
        </p:nvSpPr>
        <p:spPr bwMode="auto">
          <a:xfrm>
            <a:off x="1487488" y="1341438"/>
            <a:ext cx="19621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infant </a:t>
            </a:r>
          </a:p>
        </p:txBody>
      </p:sp>
      <p:sp>
        <p:nvSpPr>
          <p:cNvPr id="40968" name="Text Box 9"/>
          <p:cNvSpPr txBox="1">
            <a:spLocks noChangeArrowheads="1"/>
          </p:cNvSpPr>
          <p:nvPr/>
        </p:nvSpPr>
        <p:spPr bwMode="auto">
          <a:xfrm>
            <a:off x="3768725" y="1341438"/>
            <a:ext cx="1960563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nappy</a:t>
            </a:r>
          </a:p>
        </p:txBody>
      </p:sp>
      <p:sp>
        <p:nvSpPr>
          <p:cNvPr id="40969" name="Text Box 10"/>
          <p:cNvSpPr txBox="1">
            <a:spLocks noChangeArrowheads="1"/>
          </p:cNvSpPr>
          <p:nvPr/>
        </p:nvSpPr>
        <p:spPr bwMode="auto">
          <a:xfrm>
            <a:off x="6273800" y="1341438"/>
            <a:ext cx="13160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assemble</a:t>
            </a:r>
          </a:p>
        </p:txBody>
      </p:sp>
      <p:sp>
        <p:nvSpPr>
          <p:cNvPr id="40970" name="Line 11"/>
          <p:cNvSpPr>
            <a:spLocks noChangeShapeType="1"/>
          </p:cNvSpPr>
          <p:nvPr/>
        </p:nvSpPr>
        <p:spPr bwMode="auto">
          <a:xfrm flipV="1">
            <a:off x="1547813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71" name="Line 12"/>
          <p:cNvSpPr>
            <a:spLocks noChangeShapeType="1"/>
          </p:cNvSpPr>
          <p:nvPr/>
        </p:nvSpPr>
        <p:spPr bwMode="auto">
          <a:xfrm flipH="1" flipV="1">
            <a:off x="24828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72" name="Line 13"/>
          <p:cNvSpPr>
            <a:spLocks noChangeShapeType="1"/>
          </p:cNvSpPr>
          <p:nvPr/>
        </p:nvSpPr>
        <p:spPr bwMode="auto">
          <a:xfrm flipV="1">
            <a:off x="60134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73" name="Line 14"/>
          <p:cNvSpPr>
            <a:spLocks noChangeShapeType="1"/>
          </p:cNvSpPr>
          <p:nvPr/>
        </p:nvSpPr>
        <p:spPr bwMode="auto">
          <a:xfrm flipH="1" flipV="1">
            <a:off x="6948488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74" name="Line 15"/>
          <p:cNvSpPr>
            <a:spLocks noChangeShapeType="1"/>
          </p:cNvSpPr>
          <p:nvPr/>
        </p:nvSpPr>
        <p:spPr bwMode="auto">
          <a:xfrm flipH="1" flipV="1">
            <a:off x="4786313" y="1844675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75" name="Line 16"/>
          <p:cNvSpPr>
            <a:spLocks noChangeShapeType="1"/>
          </p:cNvSpPr>
          <p:nvPr/>
        </p:nvSpPr>
        <p:spPr bwMode="auto">
          <a:xfrm flipH="1" flipV="1">
            <a:off x="471963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76" name="Line 17"/>
          <p:cNvSpPr>
            <a:spLocks noChangeShapeType="1"/>
          </p:cNvSpPr>
          <p:nvPr/>
        </p:nvSpPr>
        <p:spPr bwMode="auto">
          <a:xfrm flipV="1">
            <a:off x="292258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77" name="Line 18"/>
          <p:cNvSpPr>
            <a:spLocks noChangeShapeType="1"/>
          </p:cNvSpPr>
          <p:nvPr/>
        </p:nvSpPr>
        <p:spPr bwMode="auto">
          <a:xfrm flipH="1" flipV="1">
            <a:off x="4716463" y="476250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78" name="Text Box 19"/>
          <p:cNvSpPr txBox="1">
            <a:spLocks noChangeArrowheads="1"/>
          </p:cNvSpPr>
          <p:nvPr/>
        </p:nvSpPr>
        <p:spPr bwMode="auto">
          <a:xfrm>
            <a:off x="3781425" y="188913"/>
            <a:ext cx="1908175" cy="42703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change nappy</a:t>
            </a:r>
          </a:p>
        </p:txBody>
      </p:sp>
      <p:sp>
        <p:nvSpPr>
          <p:cNvPr id="40979" name="Rectangle 20"/>
          <p:cNvSpPr>
            <a:spLocks noChangeArrowheads="1"/>
          </p:cNvSpPr>
          <p:nvPr/>
        </p:nvSpPr>
        <p:spPr bwMode="auto">
          <a:xfrm>
            <a:off x="179388" y="4154488"/>
            <a:ext cx="91122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i="0"/>
              <a:t>… [reach-left-hand X] [left-wholehand-grasp X] [right-wholehand-grasp …</a:t>
            </a:r>
          </a:p>
        </p:txBody>
      </p:sp>
      <p:sp>
        <p:nvSpPr>
          <p:cNvPr id="40980" name="Rectangle 21"/>
          <p:cNvSpPr>
            <a:spLocks noChangeArrowheads="1"/>
          </p:cNvSpPr>
          <p:nvPr/>
        </p:nvSpPr>
        <p:spPr bwMode="auto">
          <a:xfrm>
            <a:off x="250825" y="3386138"/>
            <a:ext cx="8591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sz="2400" i="0">
                <a:sym typeface="Ipa-sams Uclphon1 SILSophiaL" charset="0"/>
              </a:rPr>
              <a:t>… /reach X/ /grasp X/ /grasp Y/  /pull Y/ /scoop X/ /Y out of X/ …</a:t>
            </a:r>
          </a:p>
        </p:txBody>
      </p:sp>
      <p:graphicFrame>
        <p:nvGraphicFramePr>
          <p:cNvPr id="40981" name="Object 2"/>
          <p:cNvGraphicFramePr>
            <a:graphicFrameLocks noChangeAspect="1"/>
          </p:cNvGraphicFramePr>
          <p:nvPr/>
        </p:nvGraphicFramePr>
        <p:xfrm>
          <a:off x="0" y="4826000"/>
          <a:ext cx="5940425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2" name="Image" r:id="rId4" imgW="7504762" imgH="2031746" progId="Photoshop.Image.9">
                  <p:embed/>
                </p:oleObj>
              </mc:Choice>
              <mc:Fallback>
                <p:oleObj name="Image" r:id="rId4" imgW="7504762" imgH="2031746" progId="Photoshop.Image.9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076"/>
                      <a:stretch>
                        <a:fillRect/>
                      </a:stretch>
                    </p:blipFill>
                    <p:spPr bwMode="auto">
                      <a:xfrm>
                        <a:off x="0" y="4826000"/>
                        <a:ext cx="5940425" cy="203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82" name="Rectangle 23"/>
          <p:cNvSpPr>
            <a:spLocks noChangeArrowheads="1"/>
          </p:cNvSpPr>
          <p:nvPr/>
        </p:nvSpPr>
        <p:spPr bwMode="auto">
          <a:xfrm>
            <a:off x="539750" y="6689725"/>
            <a:ext cx="541972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056" anchor="ctr">
            <a:spAutoFit/>
          </a:bodyPr>
          <a:lstStyle/>
          <a:p>
            <a:pPr algn="r"/>
            <a:r>
              <a:rPr lang="en-GB" sz="500" i="0">
                <a:solidFill>
                  <a:srgbClr val="B2B2B2"/>
                </a:solidFill>
              </a:rPr>
              <a:t>Image adapted from: Rizzolatti, Giacomo, and Giuseppe Luppino. 2001. The Cortical Motor System. </a:t>
            </a:r>
            <a:r>
              <a:rPr lang="en-GB" sz="500">
                <a:solidFill>
                  <a:srgbClr val="B2B2B2"/>
                </a:solidFill>
              </a:rPr>
              <a:t>Neuron</a:t>
            </a:r>
            <a:r>
              <a:rPr lang="en-GB" sz="500" i="0">
                <a:solidFill>
                  <a:srgbClr val="B2B2B2"/>
                </a:solidFill>
              </a:rPr>
              <a:t> 31, no. 6 (September 27): 889-901. doi:10.1016/S0896-6273(01)00423-8. </a:t>
            </a:r>
          </a:p>
        </p:txBody>
      </p:sp>
      <p:sp>
        <p:nvSpPr>
          <p:cNvPr id="40983" name="AutoShape 24"/>
          <p:cNvSpPr>
            <a:spLocks noChangeArrowheads="1"/>
          </p:cNvSpPr>
          <p:nvPr/>
        </p:nvSpPr>
        <p:spPr bwMode="auto">
          <a:xfrm rot="-5400000">
            <a:off x="-488950" y="852488"/>
            <a:ext cx="1655763" cy="4651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plans</a:t>
            </a:r>
          </a:p>
        </p:txBody>
      </p:sp>
      <p:sp>
        <p:nvSpPr>
          <p:cNvPr id="40984" name="AutoShape 25"/>
          <p:cNvSpPr>
            <a:spLocks noChangeArrowheads="1"/>
          </p:cNvSpPr>
          <p:nvPr/>
        </p:nvSpPr>
        <p:spPr bwMode="auto">
          <a:xfrm rot="-5400000">
            <a:off x="-553244" y="3945732"/>
            <a:ext cx="1787525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motor action</a:t>
            </a:r>
          </a:p>
        </p:txBody>
      </p:sp>
      <p:sp>
        <p:nvSpPr>
          <p:cNvPr id="40985" name="AutoShape 26"/>
          <p:cNvSpPr>
            <a:spLocks noChangeArrowheads="1"/>
          </p:cNvSpPr>
          <p:nvPr/>
        </p:nvSpPr>
        <p:spPr bwMode="auto">
          <a:xfrm rot="-5400000">
            <a:off x="-211931" y="5549106"/>
            <a:ext cx="1104900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motion</a:t>
            </a:r>
          </a:p>
        </p:txBody>
      </p:sp>
      <p:sp>
        <p:nvSpPr>
          <p:cNvPr id="40986" name="AutoShape 27"/>
          <p:cNvSpPr>
            <a:spLocks noChangeArrowheads="1"/>
          </p:cNvSpPr>
          <p:nvPr/>
        </p:nvSpPr>
        <p:spPr bwMode="auto">
          <a:xfrm rot="-5400000">
            <a:off x="-200025" y="2368550"/>
            <a:ext cx="1081088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40987" name="AutoShape 32"/>
          <p:cNvSpPr>
            <a:spLocks noChangeArrowheads="1"/>
          </p:cNvSpPr>
          <p:nvPr/>
        </p:nvSpPr>
        <p:spPr bwMode="auto">
          <a:xfrm>
            <a:off x="5651500" y="4437063"/>
            <a:ext cx="3295650" cy="5032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motor emulation</a:t>
            </a:r>
          </a:p>
        </p:txBody>
      </p:sp>
      <p:grpSp>
        <p:nvGrpSpPr>
          <p:cNvPr id="40988" name="Group 33"/>
          <p:cNvGrpSpPr>
            <a:grpSpLocks/>
          </p:cNvGrpSpPr>
          <p:nvPr/>
        </p:nvGrpSpPr>
        <p:grpSpPr bwMode="auto">
          <a:xfrm>
            <a:off x="5580063" y="4221163"/>
            <a:ext cx="39687" cy="576262"/>
            <a:chOff x="3470" y="1797"/>
            <a:chExt cx="25" cy="363"/>
          </a:xfrm>
        </p:grpSpPr>
        <p:sp>
          <p:nvSpPr>
            <p:cNvPr id="40989" name="Line 34"/>
            <p:cNvSpPr>
              <a:spLocks noChangeShapeType="1"/>
            </p:cNvSpPr>
            <p:nvPr/>
          </p:nvSpPr>
          <p:spPr bwMode="auto">
            <a:xfrm>
              <a:off x="3495" y="1806"/>
              <a:ext cx="0" cy="35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0990" name="Line 35"/>
            <p:cNvSpPr>
              <a:spLocks noChangeShapeType="1"/>
            </p:cNvSpPr>
            <p:nvPr/>
          </p:nvSpPr>
          <p:spPr bwMode="auto">
            <a:xfrm>
              <a:off x="3470" y="1797"/>
              <a:ext cx="0" cy="354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 type="triangle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r="13141" b="14539"/>
          <a:stretch>
            <a:fillRect/>
          </a:stretch>
        </p:blipFill>
        <p:spPr bwMode="auto">
          <a:xfrm>
            <a:off x="5076825" y="5300663"/>
            <a:ext cx="4067175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6" name="Text Box 3"/>
          <p:cNvSpPr txBox="1">
            <a:spLocks noChangeArrowheads="1"/>
          </p:cNvSpPr>
          <p:nvPr/>
        </p:nvSpPr>
        <p:spPr bwMode="auto">
          <a:xfrm>
            <a:off x="590550" y="2544763"/>
            <a:ext cx="16541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strip clothes</a:t>
            </a:r>
          </a:p>
        </p:txBody>
      </p:sp>
      <p:sp>
        <p:nvSpPr>
          <p:cNvPr id="41987" name="Text Box 4"/>
          <p:cNvSpPr txBox="1">
            <a:spLocks noChangeArrowheads="1"/>
          </p:cNvSpPr>
          <p:nvPr/>
        </p:nvSpPr>
        <p:spPr bwMode="auto">
          <a:xfrm>
            <a:off x="2659063" y="2544763"/>
            <a:ext cx="145256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clean bum</a:t>
            </a:r>
          </a:p>
        </p:txBody>
      </p:sp>
      <p:sp>
        <p:nvSpPr>
          <p:cNvPr id="41988" name="Text Box 5"/>
          <p:cNvSpPr txBox="1">
            <a:spLocks noChangeArrowheads="1"/>
          </p:cNvSpPr>
          <p:nvPr/>
        </p:nvSpPr>
        <p:spPr bwMode="auto">
          <a:xfrm>
            <a:off x="4337050" y="2544763"/>
            <a:ext cx="812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open</a:t>
            </a:r>
          </a:p>
        </p:txBody>
      </p:sp>
      <p:sp>
        <p:nvSpPr>
          <p:cNvPr id="41989" name="Text Box 6"/>
          <p:cNvSpPr txBox="1">
            <a:spLocks noChangeArrowheads="1"/>
          </p:cNvSpPr>
          <p:nvPr/>
        </p:nvSpPr>
        <p:spPr bwMode="auto">
          <a:xfrm>
            <a:off x="5272088" y="2544763"/>
            <a:ext cx="161448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place under</a:t>
            </a:r>
          </a:p>
        </p:txBody>
      </p:sp>
      <p:sp>
        <p:nvSpPr>
          <p:cNvPr id="41990" name="Text Box 7"/>
          <p:cNvSpPr txBox="1">
            <a:spLocks noChangeArrowheads="1"/>
          </p:cNvSpPr>
          <p:nvPr/>
        </p:nvSpPr>
        <p:spPr bwMode="auto">
          <a:xfrm>
            <a:off x="7137400" y="2544763"/>
            <a:ext cx="15065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close studs</a:t>
            </a:r>
          </a:p>
        </p:txBody>
      </p:sp>
      <p:sp>
        <p:nvSpPr>
          <p:cNvPr id="41991" name="Text Box 8"/>
          <p:cNvSpPr txBox="1">
            <a:spLocks noChangeArrowheads="1"/>
          </p:cNvSpPr>
          <p:nvPr/>
        </p:nvSpPr>
        <p:spPr bwMode="auto">
          <a:xfrm>
            <a:off x="1487488" y="1341438"/>
            <a:ext cx="19621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infant </a:t>
            </a:r>
          </a:p>
        </p:txBody>
      </p:sp>
      <p:sp>
        <p:nvSpPr>
          <p:cNvPr id="41992" name="Text Box 9"/>
          <p:cNvSpPr txBox="1">
            <a:spLocks noChangeArrowheads="1"/>
          </p:cNvSpPr>
          <p:nvPr/>
        </p:nvSpPr>
        <p:spPr bwMode="auto">
          <a:xfrm>
            <a:off x="3768725" y="1341438"/>
            <a:ext cx="1960563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nappy</a:t>
            </a:r>
          </a:p>
        </p:txBody>
      </p:sp>
      <p:sp>
        <p:nvSpPr>
          <p:cNvPr id="41993" name="Text Box 10"/>
          <p:cNvSpPr txBox="1">
            <a:spLocks noChangeArrowheads="1"/>
          </p:cNvSpPr>
          <p:nvPr/>
        </p:nvSpPr>
        <p:spPr bwMode="auto">
          <a:xfrm>
            <a:off x="6273800" y="1341438"/>
            <a:ext cx="13160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assemble</a:t>
            </a:r>
          </a:p>
        </p:txBody>
      </p:sp>
      <p:sp>
        <p:nvSpPr>
          <p:cNvPr id="41994" name="Line 11"/>
          <p:cNvSpPr>
            <a:spLocks noChangeShapeType="1"/>
          </p:cNvSpPr>
          <p:nvPr/>
        </p:nvSpPr>
        <p:spPr bwMode="auto">
          <a:xfrm flipV="1">
            <a:off x="1547813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1995" name="Line 12"/>
          <p:cNvSpPr>
            <a:spLocks noChangeShapeType="1"/>
          </p:cNvSpPr>
          <p:nvPr/>
        </p:nvSpPr>
        <p:spPr bwMode="auto">
          <a:xfrm flipH="1" flipV="1">
            <a:off x="24828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1996" name="Line 13"/>
          <p:cNvSpPr>
            <a:spLocks noChangeShapeType="1"/>
          </p:cNvSpPr>
          <p:nvPr/>
        </p:nvSpPr>
        <p:spPr bwMode="auto">
          <a:xfrm flipV="1">
            <a:off x="60134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1997" name="Line 14"/>
          <p:cNvSpPr>
            <a:spLocks noChangeShapeType="1"/>
          </p:cNvSpPr>
          <p:nvPr/>
        </p:nvSpPr>
        <p:spPr bwMode="auto">
          <a:xfrm flipH="1" flipV="1">
            <a:off x="6948488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1998" name="Line 15"/>
          <p:cNvSpPr>
            <a:spLocks noChangeShapeType="1"/>
          </p:cNvSpPr>
          <p:nvPr/>
        </p:nvSpPr>
        <p:spPr bwMode="auto">
          <a:xfrm flipH="1" flipV="1">
            <a:off x="4786313" y="1844675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1999" name="Line 16"/>
          <p:cNvSpPr>
            <a:spLocks noChangeShapeType="1"/>
          </p:cNvSpPr>
          <p:nvPr/>
        </p:nvSpPr>
        <p:spPr bwMode="auto">
          <a:xfrm flipH="1" flipV="1">
            <a:off x="471963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2000" name="Line 17"/>
          <p:cNvSpPr>
            <a:spLocks noChangeShapeType="1"/>
          </p:cNvSpPr>
          <p:nvPr/>
        </p:nvSpPr>
        <p:spPr bwMode="auto">
          <a:xfrm flipV="1">
            <a:off x="292258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2001" name="Line 18"/>
          <p:cNvSpPr>
            <a:spLocks noChangeShapeType="1"/>
          </p:cNvSpPr>
          <p:nvPr/>
        </p:nvSpPr>
        <p:spPr bwMode="auto">
          <a:xfrm flipH="1" flipV="1">
            <a:off x="4716463" y="476250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2002" name="Text Box 19"/>
          <p:cNvSpPr txBox="1">
            <a:spLocks noChangeArrowheads="1"/>
          </p:cNvSpPr>
          <p:nvPr/>
        </p:nvSpPr>
        <p:spPr bwMode="auto">
          <a:xfrm>
            <a:off x="3781425" y="188913"/>
            <a:ext cx="1908175" cy="42703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change nappy</a:t>
            </a:r>
          </a:p>
        </p:txBody>
      </p:sp>
      <p:sp>
        <p:nvSpPr>
          <p:cNvPr id="42003" name="Rectangle 20"/>
          <p:cNvSpPr>
            <a:spLocks noChangeArrowheads="1"/>
          </p:cNvSpPr>
          <p:nvPr/>
        </p:nvSpPr>
        <p:spPr bwMode="auto">
          <a:xfrm>
            <a:off x="179388" y="4154488"/>
            <a:ext cx="91122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i="0"/>
              <a:t>… [reach-left-hand X] [left-wholehand-grasp X] [right-wholehand-grasp …</a:t>
            </a:r>
          </a:p>
        </p:txBody>
      </p:sp>
      <p:sp>
        <p:nvSpPr>
          <p:cNvPr id="42004" name="Rectangle 21"/>
          <p:cNvSpPr>
            <a:spLocks noChangeArrowheads="1"/>
          </p:cNvSpPr>
          <p:nvPr/>
        </p:nvSpPr>
        <p:spPr bwMode="auto">
          <a:xfrm>
            <a:off x="250825" y="3386138"/>
            <a:ext cx="8591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sz="2400" i="0">
                <a:sym typeface="Ipa-sams Uclphon1 SILSophiaL" charset="0"/>
              </a:rPr>
              <a:t>… /reach X/ /grasp X/ /grasp Y/  /pull Y/ /scoop X/ /Y out of X/ …</a:t>
            </a:r>
          </a:p>
        </p:txBody>
      </p:sp>
      <p:graphicFrame>
        <p:nvGraphicFramePr>
          <p:cNvPr id="42005" name="Object 2"/>
          <p:cNvGraphicFramePr>
            <a:graphicFrameLocks noChangeAspect="1"/>
          </p:cNvGraphicFramePr>
          <p:nvPr/>
        </p:nvGraphicFramePr>
        <p:xfrm>
          <a:off x="0" y="4826000"/>
          <a:ext cx="5940425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0" name="Image" r:id="rId4" imgW="7504762" imgH="2031746" progId="Photoshop.Image.9">
                  <p:embed/>
                </p:oleObj>
              </mc:Choice>
              <mc:Fallback>
                <p:oleObj name="Image" r:id="rId4" imgW="7504762" imgH="2031746" progId="Photoshop.Image.9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076"/>
                      <a:stretch>
                        <a:fillRect/>
                      </a:stretch>
                    </p:blipFill>
                    <p:spPr bwMode="auto">
                      <a:xfrm>
                        <a:off x="0" y="4826000"/>
                        <a:ext cx="5940425" cy="203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006" name="Rectangle 23"/>
          <p:cNvSpPr>
            <a:spLocks noChangeArrowheads="1"/>
          </p:cNvSpPr>
          <p:nvPr/>
        </p:nvSpPr>
        <p:spPr bwMode="auto">
          <a:xfrm>
            <a:off x="539750" y="6689725"/>
            <a:ext cx="541972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056" anchor="ctr">
            <a:spAutoFit/>
          </a:bodyPr>
          <a:lstStyle/>
          <a:p>
            <a:pPr algn="r"/>
            <a:r>
              <a:rPr lang="en-GB" sz="500" i="0">
                <a:solidFill>
                  <a:srgbClr val="B2B2B2"/>
                </a:solidFill>
              </a:rPr>
              <a:t>Image adapted from: Rizzolatti, Giacomo, and Giuseppe Luppino. 2001. The Cortical Motor System. </a:t>
            </a:r>
            <a:r>
              <a:rPr lang="en-GB" sz="500">
                <a:solidFill>
                  <a:srgbClr val="B2B2B2"/>
                </a:solidFill>
              </a:rPr>
              <a:t>Neuron</a:t>
            </a:r>
            <a:r>
              <a:rPr lang="en-GB" sz="500" i="0">
                <a:solidFill>
                  <a:srgbClr val="B2B2B2"/>
                </a:solidFill>
              </a:rPr>
              <a:t> 31, no. 6 (September 27): 889-901. doi:10.1016/S0896-6273(01)00423-8. </a:t>
            </a:r>
          </a:p>
        </p:txBody>
      </p:sp>
      <p:sp>
        <p:nvSpPr>
          <p:cNvPr id="42007" name="AutoShape 24"/>
          <p:cNvSpPr>
            <a:spLocks noChangeArrowheads="1"/>
          </p:cNvSpPr>
          <p:nvPr/>
        </p:nvSpPr>
        <p:spPr bwMode="auto">
          <a:xfrm rot="-5400000">
            <a:off x="-488950" y="852488"/>
            <a:ext cx="1655763" cy="4651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plans</a:t>
            </a:r>
          </a:p>
        </p:txBody>
      </p:sp>
      <p:sp>
        <p:nvSpPr>
          <p:cNvPr id="42008" name="AutoShape 25"/>
          <p:cNvSpPr>
            <a:spLocks noChangeArrowheads="1"/>
          </p:cNvSpPr>
          <p:nvPr/>
        </p:nvSpPr>
        <p:spPr bwMode="auto">
          <a:xfrm rot="-5400000">
            <a:off x="-553244" y="3945732"/>
            <a:ext cx="1787525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motor action</a:t>
            </a:r>
          </a:p>
        </p:txBody>
      </p:sp>
      <p:sp>
        <p:nvSpPr>
          <p:cNvPr id="42009" name="AutoShape 26"/>
          <p:cNvSpPr>
            <a:spLocks noChangeArrowheads="1"/>
          </p:cNvSpPr>
          <p:nvPr/>
        </p:nvSpPr>
        <p:spPr bwMode="auto">
          <a:xfrm rot="-5400000">
            <a:off x="-211931" y="5549106"/>
            <a:ext cx="1104900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motion</a:t>
            </a:r>
          </a:p>
        </p:txBody>
      </p:sp>
      <p:sp>
        <p:nvSpPr>
          <p:cNvPr id="42010" name="AutoShape 27"/>
          <p:cNvSpPr>
            <a:spLocks noChangeArrowheads="1"/>
          </p:cNvSpPr>
          <p:nvPr/>
        </p:nvSpPr>
        <p:spPr bwMode="auto">
          <a:xfrm rot="-5400000">
            <a:off x="-200025" y="2368550"/>
            <a:ext cx="1081088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42011" name="AutoShape 28"/>
          <p:cNvSpPr>
            <a:spLocks noChangeArrowheads="1"/>
          </p:cNvSpPr>
          <p:nvPr/>
        </p:nvSpPr>
        <p:spPr bwMode="auto">
          <a:xfrm>
            <a:off x="5564188" y="2943225"/>
            <a:ext cx="3295650" cy="5032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sequential probabilities</a:t>
            </a:r>
          </a:p>
        </p:txBody>
      </p:sp>
      <p:grpSp>
        <p:nvGrpSpPr>
          <p:cNvPr id="42012" name="Group 29"/>
          <p:cNvGrpSpPr>
            <a:grpSpLocks/>
          </p:cNvGrpSpPr>
          <p:nvPr/>
        </p:nvGrpSpPr>
        <p:grpSpPr bwMode="auto">
          <a:xfrm>
            <a:off x="5508625" y="2852738"/>
            <a:ext cx="39688" cy="576262"/>
            <a:chOff x="3470" y="1797"/>
            <a:chExt cx="25" cy="363"/>
          </a:xfrm>
        </p:grpSpPr>
        <p:sp>
          <p:nvSpPr>
            <p:cNvPr id="42017" name="Line 30"/>
            <p:cNvSpPr>
              <a:spLocks noChangeShapeType="1"/>
            </p:cNvSpPr>
            <p:nvPr/>
          </p:nvSpPr>
          <p:spPr bwMode="auto">
            <a:xfrm>
              <a:off x="3495" y="1806"/>
              <a:ext cx="0" cy="35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2018" name="Line 31"/>
            <p:cNvSpPr>
              <a:spLocks noChangeShapeType="1"/>
            </p:cNvSpPr>
            <p:nvPr/>
          </p:nvSpPr>
          <p:spPr bwMode="auto">
            <a:xfrm>
              <a:off x="3470" y="1797"/>
              <a:ext cx="0" cy="354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 type="triangle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42013" name="AutoShape 32"/>
          <p:cNvSpPr>
            <a:spLocks noChangeArrowheads="1"/>
          </p:cNvSpPr>
          <p:nvPr/>
        </p:nvSpPr>
        <p:spPr bwMode="auto">
          <a:xfrm>
            <a:off x="5651500" y="4437063"/>
            <a:ext cx="3295650" cy="5032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motor emulation</a:t>
            </a:r>
          </a:p>
        </p:txBody>
      </p:sp>
      <p:grpSp>
        <p:nvGrpSpPr>
          <p:cNvPr id="42014" name="Group 33"/>
          <p:cNvGrpSpPr>
            <a:grpSpLocks/>
          </p:cNvGrpSpPr>
          <p:nvPr/>
        </p:nvGrpSpPr>
        <p:grpSpPr bwMode="auto">
          <a:xfrm>
            <a:off x="5580063" y="4221163"/>
            <a:ext cx="39687" cy="576262"/>
            <a:chOff x="3470" y="1797"/>
            <a:chExt cx="25" cy="363"/>
          </a:xfrm>
        </p:grpSpPr>
        <p:sp>
          <p:nvSpPr>
            <p:cNvPr id="42015" name="Line 34"/>
            <p:cNvSpPr>
              <a:spLocks noChangeShapeType="1"/>
            </p:cNvSpPr>
            <p:nvPr/>
          </p:nvSpPr>
          <p:spPr bwMode="auto">
            <a:xfrm>
              <a:off x="3495" y="1806"/>
              <a:ext cx="0" cy="35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2016" name="Line 35"/>
            <p:cNvSpPr>
              <a:spLocks noChangeShapeType="1"/>
            </p:cNvSpPr>
            <p:nvPr/>
          </p:nvSpPr>
          <p:spPr bwMode="auto">
            <a:xfrm>
              <a:off x="3470" y="1797"/>
              <a:ext cx="0" cy="354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 type="triangle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200" b="0" i="1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Myriad Web" charset="0"/>
            <a:ea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200" b="0" i="1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Myriad Web" charset="0"/>
            <a:ea typeface="Arial" charset="0"/>
            <a:cs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25184</TotalTime>
  <Words>3052</Words>
  <Application>Microsoft Macintosh PowerPoint</Application>
  <PresentationFormat>On-screen Show (4:3)</PresentationFormat>
  <Paragraphs>395</Paragraphs>
  <Slides>45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Myriad Web</vt:lpstr>
      <vt:lpstr>ＭＳ Ｐゴシック</vt:lpstr>
      <vt:lpstr>Arial</vt:lpstr>
      <vt:lpstr>Ipa-sams Uclphon1 SILSophiaL</vt:lpstr>
      <vt:lpstr>Times New Roman</vt:lpstr>
      <vt:lpstr>Symbol</vt:lpstr>
      <vt:lpstr>Default Design</vt:lpstr>
      <vt:lpstr>Adobe Photoshop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 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 theory of mind</dc:title>
  <dc:subject/>
  <dc:creator>steve</dc:creator>
  <cp:keywords/>
  <dc:description/>
  <cp:lastModifiedBy>stev e</cp:lastModifiedBy>
  <cp:revision>871</cp:revision>
  <cp:lastPrinted>2010-11-18T15:08:20Z</cp:lastPrinted>
  <dcterms:created xsi:type="dcterms:W3CDTF">2010-11-18T13:50:24Z</dcterms:created>
  <dcterms:modified xsi:type="dcterms:W3CDTF">2011-10-11T18:26:27Z</dcterms:modified>
  <cp:category/>
</cp:coreProperties>
</file>